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E8EE7A9" w14:textId="7C03F8F0" w:rsidR="00A43059" w:rsidRPr="003F1801" w:rsidRDefault="002971E9" w:rsidP="002971E9">
      <w:pPr>
        <w:rPr>
          <w:rFonts w:ascii="Times New Roman" w:hAnsi="Times New Roman" w:cs="Times New Roman"/>
          <w:b/>
          <w:bCs/>
          <w:sz w:val="24"/>
          <w:szCs w:val="24"/>
        </w:rPr>
      </w:pPr>
      <w:r>
        <w:rPr>
          <w:rFonts w:ascii="Times New Roman" w:hAnsi="Times New Roman" w:cs="Times New Roman"/>
          <w:b/>
          <w:bCs/>
          <w:sz w:val="24"/>
          <w:szCs w:val="24"/>
        </w:rPr>
        <w:t>Topic:</w:t>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Pr>
          <w:rFonts w:ascii="Times New Roman" w:hAnsi="Times New Roman" w:cs="Times New Roman"/>
          <w:b/>
          <w:bCs/>
          <w:sz w:val="24"/>
          <w:szCs w:val="24"/>
        </w:rPr>
        <w:tab/>
      </w:r>
      <w:r w:rsidR="003F1801">
        <w:rPr>
          <w:rFonts w:ascii="Times New Roman" w:hAnsi="Times New Roman" w:cs="Times New Roman"/>
          <w:b/>
          <w:bCs/>
          <w:sz w:val="24"/>
          <w:szCs w:val="24"/>
        </w:rPr>
        <w:t xml:space="preserve">       </w:t>
      </w:r>
      <w:r>
        <w:rPr>
          <w:rFonts w:ascii="Times New Roman" w:hAnsi="Times New Roman" w:cs="Times New Roman"/>
          <w:b/>
          <w:bCs/>
          <w:sz w:val="24"/>
          <w:szCs w:val="24"/>
        </w:rPr>
        <w:t>Adopted:</w:t>
      </w:r>
      <w:r w:rsidR="003F1801">
        <w:rPr>
          <w:rFonts w:ascii="Times New Roman" w:hAnsi="Times New Roman" w:cs="Times New Roman"/>
          <w:b/>
          <w:bCs/>
          <w:sz w:val="24"/>
          <w:szCs w:val="24"/>
        </w:rPr>
        <w:br/>
      </w:r>
      <w:sdt>
        <w:sdtPr>
          <w:rPr>
            <w:rFonts w:ascii="Times New Roman" w:hAnsi="Times New Roman" w:cs="Times New Roman"/>
            <w:sz w:val="24"/>
            <w:szCs w:val="24"/>
          </w:rPr>
          <w:alias w:val="Topic"/>
          <w:tag w:val="Topic"/>
          <w:id w:val="336427261"/>
          <w:placeholder>
            <w:docPart w:val="DefaultPlaceholder_-1854013440"/>
          </w:placeholder>
        </w:sdtPr>
        <w:sdtContent>
          <w:r w:rsidR="00BE06EB">
            <w:rPr>
              <w:rFonts w:ascii="Times New Roman" w:hAnsi="Times New Roman" w:cs="Times New Roman"/>
              <w:sz w:val="24"/>
              <w:szCs w:val="24"/>
            </w:rPr>
            <w:t xml:space="preserve">Violation </w:t>
          </w:r>
          <w:r w:rsidR="004C0864">
            <w:rPr>
              <w:rFonts w:ascii="Times New Roman" w:hAnsi="Times New Roman" w:cs="Times New Roman"/>
              <w:sz w:val="24"/>
              <w:szCs w:val="24"/>
            </w:rPr>
            <w:t xml:space="preserve">Procedures </w:t>
          </w:r>
          <w:r w:rsidR="00BE06EB">
            <w:rPr>
              <w:rFonts w:ascii="Times New Roman" w:hAnsi="Times New Roman" w:cs="Times New Roman"/>
              <w:sz w:val="24"/>
              <w:szCs w:val="24"/>
            </w:rPr>
            <w:t>and Fines</w:t>
          </w:r>
        </w:sdtContent>
      </w:sdt>
      <w:r w:rsidR="00A455C6" w:rsidRPr="008C414E">
        <w:rPr>
          <w:rFonts w:ascii="Times New Roman" w:hAnsi="Times New Roman" w:cs="Times New Roman"/>
          <w:sz w:val="24"/>
          <w:szCs w:val="24"/>
        </w:rPr>
        <w:tab/>
      </w:r>
      <w:r w:rsidR="00A455C6" w:rsidRPr="00A22C7B">
        <w:rPr>
          <w:rFonts w:ascii="Times New Roman" w:hAnsi="Times New Roman" w:cs="Times New Roman"/>
          <w:b/>
          <w:bCs/>
          <w:sz w:val="24"/>
          <w:szCs w:val="24"/>
        </w:rPr>
        <w:tab/>
      </w:r>
      <w:r w:rsidR="00A455C6" w:rsidRPr="00A22C7B">
        <w:rPr>
          <w:rFonts w:ascii="Times New Roman" w:hAnsi="Times New Roman" w:cs="Times New Roman"/>
          <w:b/>
          <w:bCs/>
          <w:sz w:val="24"/>
          <w:szCs w:val="24"/>
        </w:rPr>
        <w:tab/>
      </w:r>
      <w:r w:rsidR="00A455C6" w:rsidRPr="00A22C7B">
        <w:rPr>
          <w:rFonts w:ascii="Times New Roman" w:hAnsi="Times New Roman" w:cs="Times New Roman"/>
          <w:b/>
          <w:bCs/>
          <w:sz w:val="24"/>
          <w:szCs w:val="24"/>
        </w:rPr>
        <w:tab/>
      </w:r>
      <w:r w:rsidR="00A455C6" w:rsidRPr="00A22C7B">
        <w:rPr>
          <w:rFonts w:ascii="Times New Roman" w:hAnsi="Times New Roman" w:cs="Times New Roman"/>
          <w:b/>
          <w:bCs/>
          <w:sz w:val="24"/>
          <w:szCs w:val="24"/>
        </w:rPr>
        <w:tab/>
      </w:r>
      <w:r w:rsidR="006406D3">
        <w:rPr>
          <w:rFonts w:ascii="Times New Roman" w:hAnsi="Times New Roman" w:cs="Times New Roman"/>
          <w:b/>
          <w:bCs/>
          <w:sz w:val="24"/>
          <w:szCs w:val="24"/>
        </w:rPr>
        <w:t xml:space="preserve">   </w:t>
      </w:r>
      <w:r w:rsidR="00A455C6" w:rsidRPr="00A22C7B">
        <w:rPr>
          <w:rFonts w:ascii="Times New Roman" w:hAnsi="Times New Roman" w:cs="Times New Roman"/>
          <w:b/>
          <w:bCs/>
          <w:sz w:val="24"/>
          <w:szCs w:val="24"/>
        </w:rPr>
        <w:t xml:space="preserve">   </w:t>
      </w:r>
      <w:r w:rsidR="008C414E">
        <w:rPr>
          <w:rFonts w:ascii="Times New Roman" w:hAnsi="Times New Roman" w:cs="Times New Roman"/>
          <w:b/>
          <w:bCs/>
          <w:sz w:val="24"/>
          <w:szCs w:val="24"/>
        </w:rPr>
        <w:tab/>
        <w:t xml:space="preserve"> </w:t>
      </w:r>
      <w:r w:rsidR="00BE06EB">
        <w:rPr>
          <w:rFonts w:ascii="Times New Roman" w:hAnsi="Times New Roman" w:cs="Times New Roman"/>
          <w:b/>
          <w:bCs/>
          <w:sz w:val="24"/>
          <w:szCs w:val="24"/>
        </w:rPr>
        <w:t xml:space="preserve">     </w:t>
      </w:r>
      <w:r w:rsidR="008C414E">
        <w:rPr>
          <w:rFonts w:ascii="Times New Roman" w:hAnsi="Times New Roman" w:cs="Times New Roman"/>
          <w:b/>
          <w:bCs/>
          <w:sz w:val="24"/>
          <w:szCs w:val="24"/>
        </w:rPr>
        <w:t xml:space="preserve">  </w:t>
      </w:r>
      <w:r w:rsidR="006406D3">
        <w:rPr>
          <w:rFonts w:ascii="Times New Roman" w:hAnsi="Times New Roman" w:cs="Times New Roman"/>
          <w:b/>
          <w:bCs/>
          <w:sz w:val="24"/>
          <w:szCs w:val="24"/>
        </w:rPr>
        <w:t xml:space="preserve">          </w:t>
      </w:r>
      <w:sdt>
        <w:sdtPr>
          <w:rPr>
            <w:rFonts w:ascii="Times New Roman" w:hAnsi="Times New Roman" w:cs="Times New Roman"/>
            <w:i/>
            <w:iCs/>
            <w:sz w:val="24"/>
            <w:szCs w:val="24"/>
          </w:rPr>
          <w:alias w:val="Adopted"/>
          <w:tag w:val="Adopted"/>
          <w:id w:val="1279446630"/>
          <w:placeholder>
            <w:docPart w:val="DefaultPlaceholder_-1854013437"/>
          </w:placeholder>
          <w:date w:fullDate="2024-10-01T00:00:00Z">
            <w:dateFormat w:val="M/d/yyyy"/>
            <w:lid w:val="en-US"/>
            <w:storeMappedDataAs w:val="dateTime"/>
            <w:calendar w:val="gregorian"/>
          </w:date>
        </w:sdtPr>
        <w:sdtContent>
          <w:r w:rsidR="006406D3">
            <w:rPr>
              <w:rFonts w:ascii="Times New Roman" w:hAnsi="Times New Roman" w:cs="Times New Roman"/>
              <w:i/>
              <w:iCs/>
              <w:sz w:val="24"/>
              <w:szCs w:val="24"/>
            </w:rPr>
            <w:t>10/1/2024</w:t>
          </w:r>
        </w:sdtContent>
      </w:sdt>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tab/>
      </w:r>
      <w:r w:rsidR="00A455C6" w:rsidRPr="00A22C7B">
        <w:rPr>
          <w:rFonts w:ascii="Times New Roman" w:hAnsi="Times New Roman" w:cs="Times New Roman"/>
          <w:i/>
          <w:iCs/>
          <w:sz w:val="24"/>
          <w:szCs w:val="24"/>
        </w:rPr>
        <w:br/>
      </w:r>
      <w:r w:rsidR="00CC46BA" w:rsidRPr="00A22C7B">
        <w:rPr>
          <w:rFonts w:ascii="Times New Roman" w:hAnsi="Times New Roman" w:cs="Times New Roman"/>
          <w:i/>
          <w:iCs/>
          <w:sz w:val="24"/>
          <w:szCs w:val="24"/>
        </w:rPr>
        <w:br/>
      </w:r>
      <w:r w:rsidR="000E4F1A" w:rsidRPr="004971E5">
        <w:rPr>
          <w:rFonts w:ascii="Times New Roman" w:hAnsi="Times New Roman" w:cs="Times New Roman"/>
          <w:b/>
          <w:bCs/>
          <w:sz w:val="28"/>
          <w:szCs w:val="28"/>
        </w:rPr>
        <w:t>P</w:t>
      </w:r>
      <w:r w:rsidR="00807D6D" w:rsidRPr="004971E5">
        <w:rPr>
          <w:rFonts w:ascii="Times New Roman" w:hAnsi="Times New Roman" w:cs="Times New Roman"/>
          <w:b/>
          <w:bCs/>
          <w:sz w:val="28"/>
          <w:szCs w:val="28"/>
        </w:rPr>
        <w:t>urpose</w:t>
      </w:r>
    </w:p>
    <w:p w14:paraId="66A63267" w14:textId="77777777" w:rsidR="000B4310" w:rsidRPr="00B87C8D" w:rsidRDefault="000B4310" w:rsidP="005C14DD">
      <w:pPr>
        <w:pStyle w:val="Heading2"/>
        <w:spacing w:before="360" w:after="120"/>
        <w:rPr>
          <w:rFonts w:ascii="Times New Roman" w:eastAsiaTheme="minorHAnsi" w:hAnsi="Times New Roman" w:cs="Times New Roman"/>
          <w:color w:val="auto"/>
          <w:sz w:val="24"/>
          <w:szCs w:val="24"/>
        </w:rPr>
      </w:pPr>
      <w:r w:rsidRPr="00B87C8D">
        <w:rPr>
          <w:rFonts w:ascii="Times New Roman" w:eastAsiaTheme="minorHAnsi" w:hAnsi="Times New Roman" w:cs="Times New Roman"/>
          <w:color w:val="auto"/>
          <w:sz w:val="24"/>
          <w:szCs w:val="24"/>
        </w:rPr>
        <w:t>To enforce the CC&amp;Rs, Bylaws, Articles of Incorporation and Rules and Regulations, the Board of Directors may levy, assess, and collect reasonable fines and costs as established by the Board of Directors. The fines will be assessed against the Homeowner for violations by the Homeowner, members of his or her family, invitees, licensee, tenants or lessees of such Owners.</w:t>
      </w:r>
    </w:p>
    <w:p w14:paraId="05FDC531" w14:textId="77777777" w:rsidR="00B87C8D" w:rsidRPr="00B87C8D" w:rsidRDefault="00B87C8D" w:rsidP="00B87C8D">
      <w:pPr>
        <w:rPr>
          <w:rFonts w:ascii="Times New Roman" w:hAnsi="Times New Roman" w:cs="Times New Roman"/>
          <w:sz w:val="24"/>
          <w:szCs w:val="24"/>
        </w:rPr>
      </w:pPr>
      <w:r w:rsidRPr="00B87C8D">
        <w:rPr>
          <w:rFonts w:ascii="Times New Roman" w:hAnsi="Times New Roman" w:cs="Times New Roman"/>
          <w:sz w:val="24"/>
          <w:szCs w:val="24"/>
        </w:rPr>
        <w:t>This policy aligns with NCGS §47F-3-107.1 which governs HOA-imposed fines, including required notice, hearing, and appeals procedures.</w:t>
      </w:r>
    </w:p>
    <w:p w14:paraId="10E88C49" w14:textId="77777777" w:rsidR="00807D6D" w:rsidRPr="000D2736" w:rsidRDefault="00666526" w:rsidP="00736F34">
      <w:pPr>
        <w:pStyle w:val="Heading2"/>
        <w:spacing w:before="360" w:after="120"/>
        <w:rPr>
          <w:rFonts w:ascii="Times New Roman" w:hAnsi="Times New Roman" w:cs="Times New Roman"/>
          <w:b/>
          <w:bCs/>
          <w:sz w:val="28"/>
          <w:szCs w:val="28"/>
        </w:rPr>
      </w:pPr>
      <w:r w:rsidRPr="005C14DD">
        <w:rPr>
          <w:rFonts w:ascii="Times New Roman" w:hAnsi="Times New Roman" w:cs="Times New Roman"/>
          <w:b/>
          <w:bCs/>
          <w:color w:val="auto"/>
          <w:sz w:val="28"/>
          <w:szCs w:val="28"/>
        </w:rPr>
        <w:t xml:space="preserve">Section 1 – </w:t>
      </w:r>
      <w:r w:rsidR="00A75091">
        <w:rPr>
          <w:rFonts w:ascii="Times New Roman" w:hAnsi="Times New Roman" w:cs="Times New Roman"/>
          <w:b/>
          <w:bCs/>
          <w:color w:val="auto"/>
          <w:sz w:val="28"/>
          <w:szCs w:val="28"/>
        </w:rPr>
        <w:t>Violation Categories</w:t>
      </w:r>
    </w:p>
    <w:p w14:paraId="445A9174" w14:textId="77777777" w:rsidR="00A7719D" w:rsidRPr="00654D71" w:rsidRDefault="00A7719D" w:rsidP="00B92214">
      <w:pPr>
        <w:pStyle w:val="Heading2"/>
        <w:spacing w:before="360" w:after="120" w:line="276" w:lineRule="auto"/>
        <w:rPr>
          <w:rFonts w:ascii="Times New Roman" w:eastAsiaTheme="minorHAnsi" w:hAnsi="Times New Roman" w:cs="Times New Roman"/>
          <w:color w:val="auto"/>
          <w:sz w:val="24"/>
          <w:szCs w:val="24"/>
        </w:rPr>
      </w:pPr>
      <w:r w:rsidRPr="00654D71">
        <w:rPr>
          <w:rFonts w:ascii="Times New Roman" w:eastAsiaTheme="minorHAnsi" w:hAnsi="Times New Roman" w:cs="Times New Roman"/>
          <w:color w:val="auto"/>
          <w:sz w:val="24"/>
          <w:szCs w:val="24"/>
        </w:rPr>
        <w:t>Owners are expected to always comply with rules within the category, and any infraction is a violation of that category.</w:t>
      </w:r>
    </w:p>
    <w:p w14:paraId="618AED2D" w14:textId="77777777" w:rsidR="00E65908" w:rsidRPr="00654D71" w:rsidRDefault="00E65908" w:rsidP="00B92214">
      <w:pPr>
        <w:spacing w:after="120" w:line="276" w:lineRule="auto"/>
        <w:rPr>
          <w:rFonts w:ascii="Times New Roman" w:hAnsi="Times New Roman" w:cs="Times New Roman"/>
          <w:sz w:val="24"/>
          <w:szCs w:val="24"/>
        </w:rPr>
        <w:sectPr w:rsidR="00E65908" w:rsidRPr="00654D71" w:rsidSect="00971997">
          <w:headerReference w:type="default" r:id="rId12"/>
          <w:footerReference w:type="default" r:id="rId13"/>
          <w:pgSz w:w="12240" w:h="15840"/>
          <w:pgMar w:top="1440" w:right="1440" w:bottom="1440" w:left="1440" w:header="720" w:footer="720" w:gutter="0"/>
          <w:cols w:space="720"/>
          <w:docGrid w:linePitch="360"/>
        </w:sectPr>
      </w:pPr>
    </w:p>
    <w:p w14:paraId="29B9AF9D" w14:textId="77777777" w:rsidR="00A7719D" w:rsidRPr="00654D71" w:rsidRDefault="00A7719D" w:rsidP="00773477">
      <w:pPr>
        <w:pStyle w:val="ListParagraph"/>
        <w:numPr>
          <w:ilvl w:val="0"/>
          <w:numId w:val="16"/>
        </w:numPr>
        <w:spacing w:after="120" w:line="276" w:lineRule="auto"/>
        <w:rPr>
          <w:rFonts w:ascii="Times New Roman" w:hAnsi="Times New Roman" w:cs="Times New Roman"/>
          <w:sz w:val="24"/>
          <w:szCs w:val="24"/>
        </w:rPr>
      </w:pPr>
      <w:r w:rsidRPr="00654D71">
        <w:rPr>
          <w:rFonts w:ascii="Times New Roman" w:hAnsi="Times New Roman" w:cs="Times New Roman"/>
          <w:sz w:val="24"/>
          <w:szCs w:val="24"/>
        </w:rPr>
        <w:t>Animals</w:t>
      </w:r>
    </w:p>
    <w:p w14:paraId="5392F2D3" w14:textId="77777777" w:rsidR="00A7719D" w:rsidRPr="00654D71" w:rsidRDefault="00A7719D" w:rsidP="00773477">
      <w:pPr>
        <w:pStyle w:val="ListParagraph"/>
        <w:numPr>
          <w:ilvl w:val="0"/>
          <w:numId w:val="16"/>
        </w:numPr>
        <w:spacing w:after="120" w:line="276" w:lineRule="auto"/>
        <w:rPr>
          <w:rFonts w:ascii="Times New Roman" w:hAnsi="Times New Roman" w:cs="Times New Roman"/>
          <w:sz w:val="24"/>
          <w:szCs w:val="24"/>
        </w:rPr>
      </w:pPr>
      <w:r w:rsidRPr="00654D71">
        <w:rPr>
          <w:rFonts w:ascii="Times New Roman" w:hAnsi="Times New Roman" w:cs="Times New Roman"/>
          <w:sz w:val="24"/>
          <w:szCs w:val="24"/>
        </w:rPr>
        <w:t>Architectural Control</w:t>
      </w:r>
    </w:p>
    <w:p w14:paraId="477A6BDB" w14:textId="77777777" w:rsidR="00A7719D" w:rsidRPr="00654D71" w:rsidRDefault="00A7719D" w:rsidP="00773477">
      <w:pPr>
        <w:pStyle w:val="ListParagraph"/>
        <w:numPr>
          <w:ilvl w:val="0"/>
          <w:numId w:val="16"/>
        </w:numPr>
        <w:spacing w:after="120" w:line="276" w:lineRule="auto"/>
        <w:rPr>
          <w:rFonts w:ascii="Times New Roman" w:hAnsi="Times New Roman" w:cs="Times New Roman"/>
          <w:sz w:val="24"/>
          <w:szCs w:val="24"/>
        </w:rPr>
      </w:pPr>
      <w:r w:rsidRPr="00654D71">
        <w:rPr>
          <w:rFonts w:ascii="Times New Roman" w:hAnsi="Times New Roman" w:cs="Times New Roman"/>
          <w:sz w:val="24"/>
          <w:szCs w:val="24"/>
        </w:rPr>
        <w:t>Exterior Maintenance</w:t>
      </w:r>
    </w:p>
    <w:p w14:paraId="3E889D48" w14:textId="77777777" w:rsidR="00A7719D" w:rsidRPr="00654D71" w:rsidRDefault="00A7719D" w:rsidP="00773477">
      <w:pPr>
        <w:pStyle w:val="ListParagraph"/>
        <w:numPr>
          <w:ilvl w:val="0"/>
          <w:numId w:val="16"/>
        </w:numPr>
        <w:spacing w:after="120" w:line="276" w:lineRule="auto"/>
        <w:rPr>
          <w:rFonts w:ascii="Times New Roman" w:hAnsi="Times New Roman" w:cs="Times New Roman"/>
          <w:sz w:val="24"/>
          <w:szCs w:val="24"/>
        </w:rPr>
      </w:pPr>
      <w:r w:rsidRPr="00654D71">
        <w:rPr>
          <w:rFonts w:ascii="Times New Roman" w:hAnsi="Times New Roman" w:cs="Times New Roman"/>
          <w:sz w:val="24"/>
          <w:szCs w:val="24"/>
        </w:rPr>
        <w:t>Flags, Signs &amp; Decorations</w:t>
      </w:r>
    </w:p>
    <w:p w14:paraId="1A069C24" w14:textId="0D703A30" w:rsidR="00D45140" w:rsidRDefault="00D45140" w:rsidP="00773477">
      <w:pPr>
        <w:pStyle w:val="ListParagraph"/>
        <w:numPr>
          <w:ilvl w:val="0"/>
          <w:numId w:val="16"/>
        </w:numPr>
        <w:spacing w:after="120" w:line="276" w:lineRule="auto"/>
        <w:rPr>
          <w:rFonts w:ascii="Times New Roman" w:hAnsi="Times New Roman" w:cs="Times New Roman"/>
          <w:sz w:val="24"/>
          <w:szCs w:val="24"/>
        </w:rPr>
      </w:pPr>
      <w:r w:rsidRPr="00654D71">
        <w:rPr>
          <w:rFonts w:ascii="Times New Roman" w:hAnsi="Times New Roman" w:cs="Times New Roman"/>
          <w:sz w:val="24"/>
          <w:szCs w:val="24"/>
        </w:rPr>
        <w:t>Garbage/Recycling</w:t>
      </w:r>
    </w:p>
    <w:p w14:paraId="71BBBE5A" w14:textId="53139B63" w:rsidR="00C212F4" w:rsidRDefault="00C212F4" w:rsidP="00773477">
      <w:pPr>
        <w:pStyle w:val="ListParagraph"/>
        <w:numPr>
          <w:ilvl w:val="0"/>
          <w:numId w:val="16"/>
        </w:numPr>
        <w:spacing w:after="120" w:line="276" w:lineRule="auto"/>
        <w:rPr>
          <w:rFonts w:ascii="Times New Roman" w:hAnsi="Times New Roman" w:cs="Times New Roman"/>
          <w:sz w:val="24"/>
          <w:szCs w:val="24"/>
        </w:rPr>
      </w:pPr>
      <w:r>
        <w:rPr>
          <w:rFonts w:ascii="Times New Roman" w:hAnsi="Times New Roman" w:cs="Times New Roman"/>
          <w:sz w:val="24"/>
          <w:szCs w:val="24"/>
        </w:rPr>
        <w:t>Lot/Yard Maintenance</w:t>
      </w:r>
    </w:p>
    <w:p w14:paraId="4F6E7F37" w14:textId="77777777" w:rsidR="002B73BA" w:rsidRPr="00654D71" w:rsidRDefault="002B73BA" w:rsidP="002B73BA">
      <w:pPr>
        <w:pStyle w:val="ListParagraph"/>
        <w:numPr>
          <w:ilvl w:val="0"/>
          <w:numId w:val="16"/>
        </w:numPr>
        <w:spacing w:after="120" w:line="276" w:lineRule="auto"/>
        <w:rPr>
          <w:rFonts w:ascii="Times New Roman" w:hAnsi="Times New Roman" w:cs="Times New Roman"/>
          <w:sz w:val="24"/>
          <w:szCs w:val="24"/>
        </w:rPr>
      </w:pPr>
      <w:r w:rsidRPr="00654D71">
        <w:rPr>
          <w:rFonts w:ascii="Times New Roman" w:hAnsi="Times New Roman" w:cs="Times New Roman"/>
          <w:sz w:val="24"/>
          <w:szCs w:val="24"/>
        </w:rPr>
        <w:t>Nuisances</w:t>
      </w:r>
    </w:p>
    <w:p w14:paraId="6CAB4C9B" w14:textId="7FD8178C" w:rsidR="00C212F4" w:rsidRPr="00654D71" w:rsidRDefault="002B73BA" w:rsidP="00773477">
      <w:pPr>
        <w:pStyle w:val="ListParagraph"/>
        <w:numPr>
          <w:ilvl w:val="0"/>
          <w:numId w:val="16"/>
        </w:numPr>
        <w:spacing w:after="120" w:line="276" w:lineRule="auto"/>
        <w:rPr>
          <w:rFonts w:ascii="Times New Roman" w:hAnsi="Times New Roman" w:cs="Times New Roman"/>
          <w:sz w:val="24"/>
          <w:szCs w:val="24"/>
        </w:rPr>
      </w:pPr>
      <w:r>
        <w:rPr>
          <w:rFonts w:ascii="Times New Roman" w:hAnsi="Times New Roman" w:cs="Times New Roman"/>
          <w:sz w:val="24"/>
          <w:szCs w:val="24"/>
        </w:rPr>
        <w:t>Residential Use</w:t>
      </w:r>
    </w:p>
    <w:p w14:paraId="0AA0C169" w14:textId="61D89C92" w:rsidR="00E65908" w:rsidRPr="00654D71" w:rsidRDefault="002B73BA" w:rsidP="00B92214">
      <w:pPr>
        <w:pStyle w:val="ListParagraph"/>
        <w:numPr>
          <w:ilvl w:val="0"/>
          <w:numId w:val="16"/>
        </w:numPr>
        <w:spacing w:after="120" w:line="276" w:lineRule="auto"/>
        <w:rPr>
          <w:rFonts w:ascii="Times New Roman" w:hAnsi="Times New Roman" w:cs="Times New Roman"/>
          <w:sz w:val="24"/>
          <w:szCs w:val="24"/>
        </w:rPr>
      </w:pPr>
      <w:r>
        <w:rPr>
          <w:rFonts w:ascii="Times New Roman" w:hAnsi="Times New Roman" w:cs="Times New Roman"/>
          <w:sz w:val="24"/>
          <w:szCs w:val="24"/>
        </w:rPr>
        <w:t>Porches, Patios</w:t>
      </w:r>
      <w:r w:rsidR="00472716">
        <w:rPr>
          <w:rFonts w:ascii="Times New Roman" w:hAnsi="Times New Roman" w:cs="Times New Roman"/>
          <w:sz w:val="24"/>
          <w:szCs w:val="24"/>
        </w:rPr>
        <w:t xml:space="preserve"> &amp; Outdoor Furniture</w:t>
      </w:r>
    </w:p>
    <w:p w14:paraId="542892B0" w14:textId="656672DF" w:rsidR="00E65908" w:rsidRPr="00654D71" w:rsidRDefault="00472716" w:rsidP="00B92214">
      <w:pPr>
        <w:pStyle w:val="ListParagraph"/>
        <w:numPr>
          <w:ilvl w:val="0"/>
          <w:numId w:val="16"/>
        </w:numPr>
        <w:spacing w:after="120" w:line="276" w:lineRule="auto"/>
        <w:rPr>
          <w:rFonts w:ascii="Times New Roman" w:hAnsi="Times New Roman" w:cs="Times New Roman"/>
          <w:sz w:val="24"/>
          <w:szCs w:val="24"/>
        </w:rPr>
      </w:pPr>
      <w:r>
        <w:rPr>
          <w:rFonts w:ascii="Times New Roman" w:hAnsi="Times New Roman" w:cs="Times New Roman"/>
          <w:sz w:val="24"/>
          <w:szCs w:val="24"/>
        </w:rPr>
        <w:t>Temporary Structures</w:t>
      </w:r>
    </w:p>
    <w:p w14:paraId="339056F6" w14:textId="2FBC46AF" w:rsidR="00E65908" w:rsidRPr="00654D71" w:rsidRDefault="00472716" w:rsidP="00B92214">
      <w:pPr>
        <w:pStyle w:val="ListParagraph"/>
        <w:numPr>
          <w:ilvl w:val="0"/>
          <w:numId w:val="16"/>
        </w:numPr>
        <w:spacing w:after="120" w:line="276" w:lineRule="auto"/>
        <w:rPr>
          <w:rFonts w:ascii="Times New Roman" w:hAnsi="Times New Roman" w:cs="Times New Roman"/>
          <w:sz w:val="24"/>
          <w:szCs w:val="24"/>
        </w:rPr>
      </w:pPr>
      <w:r>
        <w:rPr>
          <w:rFonts w:ascii="Times New Roman" w:hAnsi="Times New Roman" w:cs="Times New Roman"/>
          <w:sz w:val="24"/>
          <w:szCs w:val="24"/>
        </w:rPr>
        <w:t>Parking Regulations</w:t>
      </w:r>
    </w:p>
    <w:p w14:paraId="4364D9DC" w14:textId="14BA5011" w:rsidR="00E65908" w:rsidRDefault="00472716" w:rsidP="00B92214">
      <w:pPr>
        <w:pStyle w:val="ListParagraph"/>
        <w:numPr>
          <w:ilvl w:val="0"/>
          <w:numId w:val="16"/>
        </w:numPr>
        <w:spacing w:after="120" w:line="276" w:lineRule="auto"/>
        <w:rPr>
          <w:rFonts w:ascii="Times New Roman" w:hAnsi="Times New Roman" w:cs="Times New Roman"/>
          <w:sz w:val="24"/>
          <w:szCs w:val="24"/>
        </w:rPr>
      </w:pPr>
      <w:r>
        <w:rPr>
          <w:rFonts w:ascii="Times New Roman" w:hAnsi="Times New Roman" w:cs="Times New Roman"/>
          <w:sz w:val="24"/>
          <w:szCs w:val="24"/>
        </w:rPr>
        <w:t>Window Coverings</w:t>
      </w:r>
    </w:p>
    <w:p w14:paraId="76F254D1" w14:textId="3A432BC0" w:rsidR="001932DD" w:rsidRPr="00654D71" w:rsidRDefault="00472716" w:rsidP="00B92214">
      <w:pPr>
        <w:pStyle w:val="ListParagraph"/>
        <w:numPr>
          <w:ilvl w:val="0"/>
          <w:numId w:val="16"/>
        </w:numPr>
        <w:spacing w:after="120" w:line="276" w:lineRule="auto"/>
        <w:rPr>
          <w:rFonts w:ascii="Times New Roman" w:hAnsi="Times New Roman" w:cs="Times New Roman"/>
          <w:sz w:val="24"/>
          <w:szCs w:val="24"/>
        </w:rPr>
      </w:pPr>
      <w:r>
        <w:rPr>
          <w:rFonts w:ascii="Times New Roman" w:hAnsi="Times New Roman" w:cs="Times New Roman"/>
          <w:sz w:val="24"/>
          <w:szCs w:val="24"/>
        </w:rPr>
        <w:t>Vehicle Regulations</w:t>
      </w:r>
    </w:p>
    <w:p w14:paraId="0F069322" w14:textId="77777777" w:rsidR="00E65908" w:rsidRDefault="00E65908" w:rsidP="00E65908">
      <w:pPr>
        <w:sectPr w:rsidR="00E65908" w:rsidSect="00E65908">
          <w:type w:val="continuous"/>
          <w:pgSz w:w="12240" w:h="15840"/>
          <w:pgMar w:top="1440" w:right="1440" w:bottom="1440" w:left="1440" w:header="720" w:footer="720" w:gutter="0"/>
          <w:cols w:num="2" w:space="720"/>
          <w:docGrid w:linePitch="360"/>
        </w:sectPr>
      </w:pPr>
    </w:p>
    <w:p w14:paraId="0A473A66" w14:textId="77777777" w:rsidR="00807D6D" w:rsidRDefault="00666526" w:rsidP="00736F34">
      <w:pPr>
        <w:pStyle w:val="Heading2"/>
        <w:spacing w:before="360" w:after="120"/>
        <w:rPr>
          <w:rFonts w:ascii="Times New Roman" w:hAnsi="Times New Roman" w:cs="Times New Roman"/>
          <w:b/>
          <w:bCs/>
          <w:color w:val="auto"/>
          <w:sz w:val="28"/>
          <w:szCs w:val="28"/>
        </w:rPr>
      </w:pPr>
      <w:r w:rsidRPr="005C14DD">
        <w:rPr>
          <w:rFonts w:ascii="Times New Roman" w:hAnsi="Times New Roman" w:cs="Times New Roman"/>
          <w:b/>
          <w:bCs/>
          <w:color w:val="auto"/>
          <w:sz w:val="28"/>
          <w:szCs w:val="28"/>
        </w:rPr>
        <w:t xml:space="preserve">Section 2 – </w:t>
      </w:r>
      <w:r w:rsidR="00B1359B">
        <w:rPr>
          <w:rFonts w:ascii="Times New Roman" w:hAnsi="Times New Roman" w:cs="Times New Roman"/>
          <w:b/>
          <w:bCs/>
          <w:color w:val="auto"/>
          <w:sz w:val="28"/>
          <w:szCs w:val="28"/>
        </w:rPr>
        <w:t>Violation</w:t>
      </w:r>
      <w:r w:rsidR="004A69BF">
        <w:rPr>
          <w:rFonts w:ascii="Times New Roman" w:hAnsi="Times New Roman" w:cs="Times New Roman"/>
          <w:b/>
          <w:bCs/>
          <w:color w:val="auto"/>
          <w:sz w:val="28"/>
          <w:szCs w:val="28"/>
        </w:rPr>
        <w:t xml:space="preserve"> Procedures</w:t>
      </w:r>
    </w:p>
    <w:p w14:paraId="699813A0" w14:textId="77777777" w:rsidR="00090727" w:rsidRPr="00F9177E" w:rsidRDefault="00090727" w:rsidP="00F9177E">
      <w:pPr>
        <w:pStyle w:val="Heading2"/>
        <w:spacing w:before="240" w:after="120"/>
        <w:rPr>
          <w:rFonts w:ascii="Times New Roman" w:hAnsi="Times New Roman" w:cs="Times New Roman"/>
          <w:b/>
          <w:bCs/>
          <w:i/>
          <w:iCs/>
          <w:sz w:val="24"/>
          <w:szCs w:val="24"/>
        </w:rPr>
      </w:pPr>
      <w:r w:rsidRPr="00F9177E">
        <w:rPr>
          <w:rFonts w:ascii="Times New Roman" w:hAnsi="Times New Roman" w:cs="Times New Roman"/>
          <w:b/>
          <w:bCs/>
          <w:i/>
          <w:iCs/>
          <w:color w:val="auto"/>
          <w:sz w:val="24"/>
          <w:szCs w:val="24"/>
        </w:rPr>
        <w:t>Level #1 – Written Notice of Violation (Courtesy Notice)</w:t>
      </w:r>
    </w:p>
    <w:p w14:paraId="0A35C04A" w14:textId="77777777" w:rsidR="00090727" w:rsidRPr="00FB2CF2" w:rsidRDefault="00090727" w:rsidP="00CB6571">
      <w:pPr>
        <w:spacing w:after="120" w:line="276" w:lineRule="auto"/>
        <w:rPr>
          <w:rFonts w:ascii="Times New Roman" w:hAnsi="Times New Roman" w:cs="Times New Roman"/>
          <w:sz w:val="24"/>
          <w:szCs w:val="24"/>
        </w:rPr>
      </w:pPr>
      <w:r w:rsidRPr="00FB2CF2">
        <w:rPr>
          <w:rFonts w:ascii="Times New Roman" w:hAnsi="Times New Roman" w:cs="Times New Roman"/>
          <w:sz w:val="24"/>
          <w:szCs w:val="24"/>
        </w:rPr>
        <w:t>The first time a violation is reported to or observed by the management company, a Courtesy Notice will be sent to the homeowner.</w:t>
      </w:r>
    </w:p>
    <w:p w14:paraId="4B1E7E38" w14:textId="77777777" w:rsidR="00090727" w:rsidRPr="00AA3FFA" w:rsidRDefault="00090727" w:rsidP="00CB6571">
      <w:pPr>
        <w:pStyle w:val="ListParagraph"/>
        <w:numPr>
          <w:ilvl w:val="0"/>
          <w:numId w:val="17"/>
        </w:numPr>
        <w:spacing w:after="120" w:line="276" w:lineRule="auto"/>
        <w:rPr>
          <w:rFonts w:ascii="Times New Roman" w:hAnsi="Times New Roman" w:cs="Times New Roman"/>
          <w:sz w:val="24"/>
          <w:szCs w:val="24"/>
        </w:rPr>
      </w:pPr>
      <w:r w:rsidRPr="00AA3FFA">
        <w:rPr>
          <w:rFonts w:ascii="Times New Roman" w:hAnsi="Times New Roman" w:cs="Times New Roman"/>
          <w:sz w:val="24"/>
          <w:szCs w:val="24"/>
        </w:rPr>
        <w:t>The letter will advise the homeowner of the nature of the violation, per Ashton Place at Brunswick Homeowners Association, Inc., Covenants, Polices or Rules and Regulations, and the date reported.</w:t>
      </w:r>
    </w:p>
    <w:p w14:paraId="6BDD120B" w14:textId="77777777" w:rsidR="00090727" w:rsidRPr="00AA3FFA" w:rsidRDefault="00090727" w:rsidP="00CB6571">
      <w:pPr>
        <w:pStyle w:val="ListParagraph"/>
        <w:numPr>
          <w:ilvl w:val="0"/>
          <w:numId w:val="17"/>
        </w:numPr>
        <w:spacing w:after="120" w:line="276" w:lineRule="auto"/>
        <w:rPr>
          <w:rFonts w:ascii="Times New Roman" w:hAnsi="Times New Roman" w:cs="Times New Roman"/>
          <w:sz w:val="24"/>
          <w:szCs w:val="24"/>
        </w:rPr>
      </w:pPr>
      <w:r w:rsidRPr="00AA3FFA">
        <w:rPr>
          <w:rFonts w:ascii="Times New Roman" w:hAnsi="Times New Roman" w:cs="Times New Roman"/>
          <w:sz w:val="24"/>
          <w:szCs w:val="24"/>
        </w:rPr>
        <w:t>The violation correction action will be explained.</w:t>
      </w:r>
    </w:p>
    <w:p w14:paraId="1B0A18D3" w14:textId="77777777" w:rsidR="00090727" w:rsidRPr="00AA3FFA" w:rsidRDefault="00090727" w:rsidP="00CB6571">
      <w:pPr>
        <w:pStyle w:val="ListParagraph"/>
        <w:numPr>
          <w:ilvl w:val="0"/>
          <w:numId w:val="17"/>
        </w:numPr>
        <w:spacing w:after="120" w:line="276" w:lineRule="auto"/>
        <w:rPr>
          <w:rFonts w:ascii="Times New Roman" w:hAnsi="Times New Roman" w:cs="Times New Roman"/>
          <w:sz w:val="24"/>
          <w:szCs w:val="24"/>
        </w:rPr>
      </w:pPr>
      <w:r w:rsidRPr="00AA3FFA">
        <w:rPr>
          <w:rFonts w:ascii="Times New Roman" w:hAnsi="Times New Roman" w:cs="Times New Roman"/>
          <w:sz w:val="24"/>
          <w:szCs w:val="24"/>
        </w:rPr>
        <w:t>The violation will be recorded on the homeowner’s record.</w:t>
      </w:r>
    </w:p>
    <w:p w14:paraId="5A55AF5F" w14:textId="3085BCEF" w:rsidR="00FB6C5A" w:rsidRPr="00F9177E" w:rsidRDefault="00FB6C5A" w:rsidP="00F9177E">
      <w:pPr>
        <w:pStyle w:val="Heading2"/>
        <w:spacing w:before="240" w:after="120"/>
        <w:rPr>
          <w:rFonts w:ascii="Times New Roman" w:hAnsi="Times New Roman" w:cs="Times New Roman"/>
          <w:b/>
          <w:bCs/>
          <w:i/>
          <w:iCs/>
          <w:sz w:val="24"/>
          <w:szCs w:val="24"/>
        </w:rPr>
      </w:pPr>
      <w:r w:rsidRPr="00F9177E">
        <w:rPr>
          <w:rFonts w:ascii="Times New Roman" w:hAnsi="Times New Roman" w:cs="Times New Roman"/>
          <w:b/>
          <w:bCs/>
          <w:i/>
          <w:iCs/>
          <w:color w:val="auto"/>
          <w:sz w:val="24"/>
          <w:szCs w:val="24"/>
        </w:rPr>
        <w:lastRenderedPageBreak/>
        <w:t>Level #</w:t>
      </w:r>
      <w:r w:rsidR="005F738F">
        <w:rPr>
          <w:rFonts w:ascii="Times New Roman" w:hAnsi="Times New Roman" w:cs="Times New Roman"/>
          <w:b/>
          <w:bCs/>
          <w:i/>
          <w:iCs/>
          <w:color w:val="auto"/>
          <w:sz w:val="24"/>
          <w:szCs w:val="24"/>
        </w:rPr>
        <w:t>2</w:t>
      </w:r>
      <w:r w:rsidRPr="00F9177E">
        <w:rPr>
          <w:rFonts w:ascii="Times New Roman" w:hAnsi="Times New Roman" w:cs="Times New Roman"/>
          <w:b/>
          <w:bCs/>
          <w:i/>
          <w:iCs/>
          <w:color w:val="auto"/>
          <w:sz w:val="24"/>
          <w:szCs w:val="24"/>
        </w:rPr>
        <w:t xml:space="preserve"> - Written Notice of a Violation, Hearing Opportunity and Intent to Fine</w:t>
      </w:r>
    </w:p>
    <w:p w14:paraId="2435C227" w14:textId="4510043F" w:rsidR="00FB6C5A" w:rsidRPr="00DE38A9" w:rsidRDefault="00FB6C5A" w:rsidP="007D7E57">
      <w:pPr>
        <w:widowControl w:val="0"/>
        <w:autoSpaceDE w:val="0"/>
        <w:autoSpaceDN w:val="0"/>
        <w:adjustRightInd w:val="0"/>
        <w:spacing w:after="120" w:line="276" w:lineRule="auto"/>
        <w:ind w:right="43"/>
        <w:rPr>
          <w:rFonts w:ascii="Times New Roman" w:hAnsi="Times New Roman" w:cs="Times New Roman"/>
          <w:sz w:val="24"/>
          <w:szCs w:val="24"/>
        </w:rPr>
      </w:pPr>
      <w:r w:rsidRPr="00DE38A9">
        <w:rPr>
          <w:rFonts w:ascii="Times New Roman" w:hAnsi="Times New Roman" w:cs="Times New Roman"/>
          <w:sz w:val="24"/>
          <w:szCs w:val="24"/>
        </w:rPr>
        <w:t xml:space="preserve">When the violation or a violation of the same rule category is not corrected and is reported to or observed by the management company, a </w:t>
      </w:r>
      <w:r w:rsidR="005F738F">
        <w:rPr>
          <w:rFonts w:ascii="Times New Roman" w:hAnsi="Times New Roman" w:cs="Times New Roman"/>
          <w:sz w:val="24"/>
          <w:szCs w:val="24"/>
        </w:rPr>
        <w:t xml:space="preserve">Written Notice of Violation </w:t>
      </w:r>
      <w:r w:rsidRPr="00DE38A9">
        <w:rPr>
          <w:rFonts w:ascii="Times New Roman" w:hAnsi="Times New Roman" w:cs="Times New Roman"/>
          <w:sz w:val="24"/>
          <w:szCs w:val="24"/>
        </w:rPr>
        <w:t xml:space="preserve">will be sent to the </w:t>
      </w:r>
      <w:r w:rsidR="007E270E" w:rsidRPr="00DE38A9">
        <w:rPr>
          <w:rFonts w:ascii="Times New Roman" w:hAnsi="Times New Roman" w:cs="Times New Roman"/>
          <w:sz w:val="24"/>
          <w:szCs w:val="24"/>
        </w:rPr>
        <w:t>homeowner,</w:t>
      </w:r>
      <w:r w:rsidRPr="00DE38A9">
        <w:rPr>
          <w:rFonts w:ascii="Times New Roman" w:hAnsi="Times New Roman" w:cs="Times New Roman"/>
          <w:sz w:val="24"/>
          <w:szCs w:val="24"/>
        </w:rPr>
        <w:t xml:space="preserve"> </w:t>
      </w:r>
      <w:r w:rsidR="00B87C8D">
        <w:rPr>
          <w:rFonts w:ascii="Times New Roman" w:hAnsi="Times New Roman" w:cs="Times New Roman"/>
          <w:sz w:val="24"/>
          <w:szCs w:val="24"/>
        </w:rPr>
        <w:t>providing notice of their right to be heard (</w:t>
      </w:r>
      <w:r w:rsidRPr="00DE38A9">
        <w:rPr>
          <w:rFonts w:ascii="Times New Roman" w:hAnsi="Times New Roman" w:cs="Times New Roman"/>
          <w:sz w:val="24"/>
          <w:szCs w:val="24"/>
        </w:rPr>
        <w:t>Hearing Opportunity</w:t>
      </w:r>
      <w:r w:rsidR="00B87C8D">
        <w:rPr>
          <w:rFonts w:ascii="Times New Roman" w:hAnsi="Times New Roman" w:cs="Times New Roman"/>
          <w:sz w:val="24"/>
          <w:szCs w:val="24"/>
        </w:rPr>
        <w:t>)</w:t>
      </w:r>
      <w:r w:rsidRPr="00DE38A9">
        <w:rPr>
          <w:rFonts w:ascii="Times New Roman" w:hAnsi="Times New Roman" w:cs="Times New Roman"/>
          <w:sz w:val="24"/>
          <w:szCs w:val="24"/>
        </w:rPr>
        <w:t>.</w:t>
      </w:r>
    </w:p>
    <w:p w14:paraId="3D662890" w14:textId="3513620F" w:rsidR="00FB6C5A" w:rsidRPr="00FB6C5A" w:rsidRDefault="00FB6C5A" w:rsidP="007D7E57">
      <w:pPr>
        <w:pStyle w:val="ListParagraph"/>
        <w:widowControl w:val="0"/>
        <w:numPr>
          <w:ilvl w:val="0"/>
          <w:numId w:val="22"/>
        </w:numPr>
        <w:autoSpaceDE w:val="0"/>
        <w:autoSpaceDN w:val="0"/>
        <w:adjustRightInd w:val="0"/>
        <w:spacing w:after="120" w:line="276" w:lineRule="auto"/>
        <w:ind w:right="43"/>
        <w:rPr>
          <w:rFonts w:ascii="Times New Roman" w:hAnsi="Times New Roman" w:cs="Times New Roman"/>
          <w:sz w:val="24"/>
          <w:szCs w:val="24"/>
        </w:rPr>
      </w:pPr>
      <w:r w:rsidRPr="00FB6C5A">
        <w:rPr>
          <w:rFonts w:ascii="Times New Roman" w:hAnsi="Times New Roman" w:cs="Times New Roman"/>
          <w:sz w:val="24"/>
          <w:szCs w:val="24"/>
        </w:rPr>
        <w:t xml:space="preserve">If the homeowner chooses to attend the hearing, he/she will be </w:t>
      </w:r>
      <w:r w:rsidR="005F738F" w:rsidRPr="005F738F">
        <w:rPr>
          <w:rFonts w:ascii="Times New Roman" w:hAnsi="Times New Roman" w:cs="Times New Roman"/>
          <w:sz w:val="24"/>
          <w:szCs w:val="24"/>
        </w:rPr>
        <w:t>provided with written notice of the hearing date at least 10 calendar days prior to the hearing</w:t>
      </w:r>
      <w:r w:rsidRPr="00FB6C5A">
        <w:rPr>
          <w:rFonts w:ascii="Times New Roman" w:hAnsi="Times New Roman" w:cs="Times New Roman"/>
          <w:sz w:val="24"/>
          <w:szCs w:val="24"/>
        </w:rPr>
        <w:t>.</w:t>
      </w:r>
    </w:p>
    <w:p w14:paraId="132EE05A" w14:textId="77777777" w:rsidR="00FB6C5A" w:rsidRPr="00FB6C5A" w:rsidRDefault="00FB6C5A" w:rsidP="007D7E57">
      <w:pPr>
        <w:pStyle w:val="ListParagraph"/>
        <w:widowControl w:val="0"/>
        <w:numPr>
          <w:ilvl w:val="0"/>
          <w:numId w:val="22"/>
        </w:numPr>
        <w:autoSpaceDE w:val="0"/>
        <w:autoSpaceDN w:val="0"/>
        <w:adjustRightInd w:val="0"/>
        <w:spacing w:after="120" w:line="276" w:lineRule="auto"/>
        <w:ind w:right="43"/>
        <w:rPr>
          <w:rFonts w:ascii="Times New Roman" w:hAnsi="Times New Roman" w:cs="Times New Roman"/>
          <w:sz w:val="24"/>
          <w:szCs w:val="24"/>
        </w:rPr>
      </w:pPr>
      <w:r w:rsidRPr="00FB6C5A">
        <w:rPr>
          <w:rFonts w:ascii="Times New Roman" w:hAnsi="Times New Roman" w:cs="Times New Roman"/>
          <w:sz w:val="24"/>
          <w:szCs w:val="24"/>
        </w:rPr>
        <w:t>If the homeowner chooses not to attend the hearing, it will be held in their absence and the Executive Board will vote whether to impose a fine.</w:t>
      </w:r>
    </w:p>
    <w:p w14:paraId="08618D7A" w14:textId="77777777" w:rsidR="00F85E41" w:rsidRPr="005F738F" w:rsidRDefault="004F29E5">
      <w:pPr>
        <w:rPr>
          <w:rFonts w:ascii="Times New Roman" w:hAnsi="Times New Roman" w:cs="Times New Roman"/>
          <w:sz w:val="24"/>
          <w:szCs w:val="24"/>
        </w:rPr>
      </w:pPr>
      <w:r w:rsidRPr="005F738F">
        <w:rPr>
          <w:rFonts w:ascii="Times New Roman" w:hAnsi="Times New Roman" w:cs="Times New Roman"/>
          <w:sz w:val="24"/>
          <w:szCs w:val="24"/>
        </w:rPr>
        <w:t>The decision of the Executive Board shall be documented in writing and mailed to the owner within 5 business days.</w:t>
      </w:r>
    </w:p>
    <w:p w14:paraId="217D3E50" w14:textId="77777777" w:rsidR="00FB6C5A" w:rsidRPr="00FB6C5A" w:rsidRDefault="00FB6C5A" w:rsidP="007D7E57">
      <w:pPr>
        <w:pStyle w:val="ListParagraph"/>
        <w:widowControl w:val="0"/>
        <w:numPr>
          <w:ilvl w:val="0"/>
          <w:numId w:val="22"/>
        </w:numPr>
        <w:autoSpaceDE w:val="0"/>
        <w:autoSpaceDN w:val="0"/>
        <w:adjustRightInd w:val="0"/>
        <w:spacing w:after="120" w:line="276" w:lineRule="auto"/>
        <w:ind w:right="43"/>
        <w:rPr>
          <w:rFonts w:ascii="Times New Roman" w:hAnsi="Times New Roman" w:cs="Times New Roman"/>
          <w:sz w:val="24"/>
          <w:szCs w:val="24"/>
        </w:rPr>
      </w:pPr>
      <w:r w:rsidRPr="00FB6C5A">
        <w:rPr>
          <w:rFonts w:ascii="Times New Roman" w:hAnsi="Times New Roman" w:cs="Times New Roman"/>
          <w:sz w:val="24"/>
          <w:szCs w:val="24"/>
        </w:rPr>
        <w:t>Following the hearing and the vote, the management company will, within 10 days after the hearing and vote, send a letter to the homeowner stating the results of the hearing and vote.</w:t>
      </w:r>
    </w:p>
    <w:p w14:paraId="26402529" w14:textId="77777777" w:rsidR="00374AE1" w:rsidRPr="009C773C" w:rsidRDefault="00374AE1" w:rsidP="005F738F">
      <w:pPr>
        <w:spacing w:after="120" w:line="276" w:lineRule="auto"/>
        <w:rPr>
          <w:rStyle w:val="Emphasis"/>
          <w:rFonts w:ascii="Times New Roman" w:hAnsi="Times New Roman" w:cs="Times New Roman"/>
          <w:sz w:val="24"/>
          <w:szCs w:val="24"/>
        </w:rPr>
      </w:pPr>
      <w:r w:rsidRPr="009C773C">
        <w:rPr>
          <w:rStyle w:val="Emphasis"/>
          <w:rFonts w:ascii="Times New Roman" w:hAnsi="Times New Roman" w:cs="Times New Roman"/>
          <w:sz w:val="24"/>
          <w:szCs w:val="24"/>
        </w:rPr>
        <w:t>The following EXCEPTIONS will automatically start at Level #3 and are subject to the fines as described below following a hearing:</w:t>
      </w:r>
    </w:p>
    <w:p w14:paraId="05DE6D57" w14:textId="77777777" w:rsidR="00374AE1" w:rsidRPr="009C773C" w:rsidRDefault="00374AE1" w:rsidP="005F738F">
      <w:pPr>
        <w:pStyle w:val="ListParagraph"/>
        <w:numPr>
          <w:ilvl w:val="0"/>
          <w:numId w:val="26"/>
        </w:numPr>
        <w:spacing w:after="120" w:line="276" w:lineRule="auto"/>
        <w:ind w:left="720"/>
        <w:rPr>
          <w:rStyle w:val="Emphasis"/>
          <w:rFonts w:ascii="Times New Roman" w:hAnsi="Times New Roman" w:cs="Times New Roman"/>
          <w:sz w:val="24"/>
          <w:szCs w:val="24"/>
        </w:rPr>
      </w:pPr>
      <w:r w:rsidRPr="009C773C">
        <w:rPr>
          <w:rStyle w:val="Emphasis"/>
          <w:rFonts w:ascii="Times New Roman" w:hAnsi="Times New Roman" w:cs="Times New Roman"/>
          <w:sz w:val="24"/>
          <w:szCs w:val="24"/>
        </w:rPr>
        <w:t>Violations that are determined to be a Health or Safety Issue</w:t>
      </w:r>
    </w:p>
    <w:p w14:paraId="4115551B" w14:textId="77777777" w:rsidR="00C0271A" w:rsidRPr="009C773C" w:rsidRDefault="008A2689" w:rsidP="005F738F">
      <w:pPr>
        <w:pStyle w:val="ListParagraph"/>
        <w:numPr>
          <w:ilvl w:val="2"/>
          <w:numId w:val="26"/>
        </w:numPr>
        <w:spacing w:after="120" w:line="276" w:lineRule="auto"/>
        <w:ind w:left="1350"/>
        <w:rPr>
          <w:rStyle w:val="Emphasis"/>
          <w:rFonts w:ascii="Times New Roman" w:hAnsi="Times New Roman" w:cs="Times New Roman"/>
          <w:sz w:val="24"/>
          <w:szCs w:val="24"/>
        </w:rPr>
      </w:pPr>
      <w:r w:rsidRPr="009C773C">
        <w:rPr>
          <w:rStyle w:val="Emphasis"/>
          <w:rFonts w:ascii="Times New Roman" w:hAnsi="Times New Roman" w:cs="Times New Roman"/>
          <w:sz w:val="24"/>
          <w:szCs w:val="24"/>
        </w:rPr>
        <w:t>Fine: $50.00</w:t>
      </w:r>
    </w:p>
    <w:p w14:paraId="6A6ED6FB" w14:textId="77777777" w:rsidR="00374AE1" w:rsidRPr="009C773C" w:rsidRDefault="00374AE1" w:rsidP="005F738F">
      <w:pPr>
        <w:pStyle w:val="ListParagraph"/>
        <w:numPr>
          <w:ilvl w:val="0"/>
          <w:numId w:val="26"/>
        </w:numPr>
        <w:spacing w:after="120" w:line="276" w:lineRule="auto"/>
        <w:ind w:left="720"/>
        <w:rPr>
          <w:rStyle w:val="Emphasis"/>
          <w:rFonts w:ascii="Times New Roman" w:hAnsi="Times New Roman" w:cs="Times New Roman"/>
          <w:sz w:val="24"/>
          <w:szCs w:val="24"/>
        </w:rPr>
      </w:pPr>
      <w:r w:rsidRPr="009C773C">
        <w:rPr>
          <w:rStyle w:val="Emphasis"/>
          <w:rFonts w:ascii="Times New Roman" w:hAnsi="Times New Roman" w:cs="Times New Roman"/>
          <w:sz w:val="24"/>
          <w:szCs w:val="24"/>
        </w:rPr>
        <w:t>Violations for starting a project without ARC approval</w:t>
      </w:r>
    </w:p>
    <w:p w14:paraId="393A43C9" w14:textId="3E3ED184" w:rsidR="00374AE1" w:rsidRPr="009C773C" w:rsidRDefault="008A2689" w:rsidP="005F738F">
      <w:pPr>
        <w:pStyle w:val="ListParagraph"/>
        <w:numPr>
          <w:ilvl w:val="1"/>
          <w:numId w:val="26"/>
        </w:numPr>
        <w:spacing w:after="120" w:line="276" w:lineRule="auto"/>
        <w:ind w:left="1350"/>
        <w:rPr>
          <w:rStyle w:val="Emphasis"/>
          <w:rFonts w:ascii="Times New Roman" w:hAnsi="Times New Roman" w:cs="Times New Roman"/>
          <w:sz w:val="24"/>
          <w:szCs w:val="24"/>
        </w:rPr>
      </w:pPr>
      <w:r w:rsidRPr="009C773C">
        <w:rPr>
          <w:rStyle w:val="Emphasis"/>
          <w:rFonts w:ascii="Times New Roman" w:hAnsi="Times New Roman" w:cs="Times New Roman"/>
          <w:sz w:val="24"/>
          <w:szCs w:val="24"/>
        </w:rPr>
        <w:t xml:space="preserve">Fine: </w:t>
      </w:r>
      <w:r w:rsidR="00374AE1" w:rsidRPr="009C773C">
        <w:rPr>
          <w:rStyle w:val="Emphasis"/>
          <w:rFonts w:ascii="Times New Roman" w:hAnsi="Times New Roman" w:cs="Times New Roman"/>
          <w:sz w:val="24"/>
          <w:szCs w:val="24"/>
        </w:rPr>
        <w:t>$</w:t>
      </w:r>
      <w:r w:rsidR="005F738F">
        <w:rPr>
          <w:rStyle w:val="Emphasis"/>
          <w:rFonts w:ascii="Times New Roman" w:hAnsi="Times New Roman" w:cs="Times New Roman"/>
          <w:sz w:val="24"/>
          <w:szCs w:val="24"/>
        </w:rPr>
        <w:t xml:space="preserve">100.  </w:t>
      </w:r>
      <w:r w:rsidR="00374AE1" w:rsidRPr="009C773C">
        <w:rPr>
          <w:rStyle w:val="Emphasis"/>
          <w:rFonts w:ascii="Times New Roman" w:hAnsi="Times New Roman" w:cs="Times New Roman"/>
          <w:sz w:val="24"/>
          <w:szCs w:val="24"/>
        </w:rPr>
        <w:t>Also subject to daily fines of up to one-hundred dollars ($100.00) per day until the violation is corrected.</w:t>
      </w:r>
    </w:p>
    <w:p w14:paraId="0B473F61" w14:textId="49507DCE" w:rsidR="00E73626" w:rsidRPr="00F9177E" w:rsidRDefault="00E73626" w:rsidP="00F9177E">
      <w:pPr>
        <w:pStyle w:val="Heading2"/>
        <w:spacing w:before="240" w:after="120"/>
        <w:rPr>
          <w:rFonts w:ascii="Times New Roman" w:hAnsi="Times New Roman" w:cs="Times New Roman"/>
          <w:b/>
          <w:bCs/>
          <w:i/>
          <w:iCs/>
          <w:color w:val="auto"/>
          <w:sz w:val="24"/>
          <w:szCs w:val="24"/>
        </w:rPr>
      </w:pPr>
      <w:r w:rsidRPr="00F9177E">
        <w:rPr>
          <w:rFonts w:ascii="Times New Roman" w:hAnsi="Times New Roman" w:cs="Times New Roman"/>
          <w:b/>
          <w:bCs/>
          <w:i/>
          <w:iCs/>
          <w:color w:val="auto"/>
          <w:sz w:val="24"/>
          <w:szCs w:val="24"/>
        </w:rPr>
        <w:t>Level #</w:t>
      </w:r>
      <w:r w:rsidR="005F738F">
        <w:rPr>
          <w:rFonts w:ascii="Times New Roman" w:hAnsi="Times New Roman" w:cs="Times New Roman"/>
          <w:b/>
          <w:bCs/>
          <w:i/>
          <w:iCs/>
          <w:color w:val="auto"/>
          <w:sz w:val="24"/>
          <w:szCs w:val="24"/>
        </w:rPr>
        <w:t>3</w:t>
      </w:r>
      <w:r w:rsidRPr="00F9177E">
        <w:rPr>
          <w:rFonts w:ascii="Times New Roman" w:hAnsi="Times New Roman" w:cs="Times New Roman"/>
          <w:b/>
          <w:bCs/>
          <w:i/>
          <w:iCs/>
          <w:color w:val="auto"/>
          <w:sz w:val="24"/>
          <w:szCs w:val="24"/>
        </w:rPr>
        <w:t xml:space="preserve"> – Written Notice of a Violation and $50.00 fine will be imposed.</w:t>
      </w:r>
    </w:p>
    <w:p w14:paraId="4757190C" w14:textId="39AAFACD" w:rsidR="00E73626" w:rsidRPr="00F9177E" w:rsidRDefault="00E73626" w:rsidP="00F9177E">
      <w:pPr>
        <w:pStyle w:val="Heading2"/>
        <w:spacing w:before="240" w:after="120"/>
        <w:rPr>
          <w:rFonts w:ascii="Times New Roman" w:hAnsi="Times New Roman" w:cs="Times New Roman"/>
          <w:b/>
          <w:bCs/>
          <w:i/>
          <w:iCs/>
          <w:color w:val="auto"/>
          <w:sz w:val="24"/>
          <w:szCs w:val="24"/>
        </w:rPr>
      </w:pPr>
      <w:r w:rsidRPr="00F9177E">
        <w:rPr>
          <w:rFonts w:ascii="Times New Roman" w:hAnsi="Times New Roman" w:cs="Times New Roman"/>
          <w:b/>
          <w:bCs/>
          <w:i/>
          <w:iCs/>
          <w:color w:val="auto"/>
          <w:sz w:val="24"/>
          <w:szCs w:val="24"/>
        </w:rPr>
        <w:t>Level #</w:t>
      </w:r>
      <w:r w:rsidR="005F738F">
        <w:rPr>
          <w:rFonts w:ascii="Times New Roman" w:hAnsi="Times New Roman" w:cs="Times New Roman"/>
          <w:b/>
          <w:bCs/>
          <w:i/>
          <w:iCs/>
          <w:color w:val="auto"/>
          <w:sz w:val="24"/>
          <w:szCs w:val="24"/>
        </w:rPr>
        <w:t>4</w:t>
      </w:r>
      <w:r w:rsidRPr="00F9177E">
        <w:rPr>
          <w:rFonts w:ascii="Times New Roman" w:hAnsi="Times New Roman" w:cs="Times New Roman"/>
          <w:b/>
          <w:bCs/>
          <w:i/>
          <w:iCs/>
          <w:color w:val="auto"/>
          <w:sz w:val="24"/>
          <w:szCs w:val="24"/>
        </w:rPr>
        <w:t xml:space="preserve"> – Written Notice of a Violation and a $75.00 fine will be imposed.</w:t>
      </w:r>
    </w:p>
    <w:p w14:paraId="7368ACA9" w14:textId="06345A0E" w:rsidR="00E73626" w:rsidRPr="00F9177E" w:rsidRDefault="005F738F" w:rsidP="00316D83">
      <w:pPr>
        <w:pStyle w:val="Heading2"/>
        <w:spacing w:before="240" w:after="120" w:line="276" w:lineRule="auto"/>
        <w:rPr>
          <w:rFonts w:ascii="Times New Roman" w:hAnsi="Times New Roman" w:cs="Times New Roman"/>
          <w:b/>
          <w:bCs/>
          <w:i/>
          <w:iCs/>
          <w:color w:val="auto"/>
          <w:sz w:val="24"/>
          <w:szCs w:val="24"/>
        </w:rPr>
      </w:pPr>
      <w:r>
        <w:rPr>
          <w:rFonts w:ascii="Times New Roman" w:hAnsi="Times New Roman" w:cs="Times New Roman"/>
          <w:b/>
          <w:bCs/>
          <w:i/>
          <w:iCs/>
          <w:color w:val="auto"/>
          <w:sz w:val="24"/>
          <w:szCs w:val="24"/>
        </w:rPr>
        <w:t xml:space="preserve">Level #5 - </w:t>
      </w:r>
      <w:r w:rsidR="00E73626" w:rsidRPr="00F9177E">
        <w:rPr>
          <w:rFonts w:ascii="Times New Roman" w:hAnsi="Times New Roman" w:cs="Times New Roman"/>
          <w:b/>
          <w:bCs/>
          <w:i/>
          <w:iCs/>
          <w:color w:val="auto"/>
          <w:sz w:val="24"/>
          <w:szCs w:val="24"/>
        </w:rPr>
        <w:t>Subsequent Violations – Written Notice of a Violation and a $100.00 fine.</w:t>
      </w:r>
    </w:p>
    <w:p w14:paraId="11B4BE4B" w14:textId="77777777" w:rsidR="00A11505" w:rsidRPr="003630AA" w:rsidRDefault="00A11505" w:rsidP="00316D83">
      <w:pPr>
        <w:pStyle w:val="ListParagraph"/>
        <w:numPr>
          <w:ilvl w:val="0"/>
          <w:numId w:val="24"/>
        </w:numPr>
        <w:spacing w:after="120" w:line="276" w:lineRule="auto"/>
        <w:rPr>
          <w:rFonts w:ascii="Times New Roman" w:hAnsi="Times New Roman" w:cs="Times New Roman"/>
          <w:sz w:val="24"/>
          <w:szCs w:val="24"/>
        </w:rPr>
      </w:pPr>
      <w:r w:rsidRPr="003630AA">
        <w:rPr>
          <w:rFonts w:ascii="Times New Roman" w:hAnsi="Times New Roman" w:cs="Times New Roman"/>
          <w:sz w:val="24"/>
          <w:szCs w:val="24"/>
        </w:rPr>
        <w:t>Violations, excluding the stated EXCEPTIONS, are reset and treated as a Level #1 Violation after 12 months has lapsed since the last violation in the same category. However, the record of violations will be maintained.</w:t>
      </w:r>
    </w:p>
    <w:p w14:paraId="5DF4F020" w14:textId="77777777" w:rsidR="00A11505" w:rsidRPr="003630AA" w:rsidRDefault="00A11505" w:rsidP="00316D83">
      <w:pPr>
        <w:pStyle w:val="ListParagraph"/>
        <w:numPr>
          <w:ilvl w:val="0"/>
          <w:numId w:val="24"/>
        </w:numPr>
        <w:spacing w:after="120" w:line="276" w:lineRule="auto"/>
        <w:rPr>
          <w:rFonts w:ascii="Times New Roman" w:hAnsi="Times New Roman" w:cs="Times New Roman"/>
          <w:sz w:val="24"/>
          <w:szCs w:val="24"/>
        </w:rPr>
      </w:pPr>
      <w:r w:rsidRPr="003630AA">
        <w:rPr>
          <w:rFonts w:ascii="Times New Roman" w:hAnsi="Times New Roman" w:cs="Times New Roman"/>
          <w:sz w:val="24"/>
          <w:szCs w:val="24"/>
        </w:rPr>
        <w:t>Property owners are entitled to a hearing before the management company before a fine is applied to the owner's account.</w:t>
      </w:r>
    </w:p>
    <w:p w14:paraId="3E2372C0" w14:textId="77777777" w:rsidR="00A11505" w:rsidRPr="003630AA" w:rsidRDefault="00A11505" w:rsidP="00316D83">
      <w:pPr>
        <w:pStyle w:val="ListParagraph"/>
        <w:numPr>
          <w:ilvl w:val="0"/>
          <w:numId w:val="24"/>
        </w:numPr>
        <w:spacing w:after="120" w:line="276" w:lineRule="auto"/>
        <w:rPr>
          <w:rFonts w:ascii="Times New Roman" w:hAnsi="Times New Roman" w:cs="Times New Roman"/>
          <w:sz w:val="24"/>
          <w:szCs w:val="24"/>
        </w:rPr>
      </w:pPr>
      <w:r w:rsidRPr="003630AA">
        <w:rPr>
          <w:rFonts w:ascii="Times New Roman" w:hAnsi="Times New Roman" w:cs="Times New Roman"/>
          <w:sz w:val="24"/>
          <w:szCs w:val="24"/>
        </w:rPr>
        <w:t>Following the opportunity for a hearing, subsequent violations are subject to the above fine policy without further warning or hearings. Such fines are applied on a per diem basis for each reported observation of a violation.</w:t>
      </w:r>
    </w:p>
    <w:p w14:paraId="70F6035E" w14:textId="77777777" w:rsidR="000E581F" w:rsidRPr="005C14DD" w:rsidRDefault="000E581F" w:rsidP="000E581F">
      <w:pPr>
        <w:pStyle w:val="Heading2"/>
        <w:spacing w:before="360" w:after="120"/>
        <w:rPr>
          <w:rFonts w:ascii="Times New Roman" w:eastAsia="Times New Roman" w:hAnsi="Times New Roman" w:cs="Times New Roman"/>
          <w:b/>
          <w:bCs/>
          <w:color w:val="auto"/>
          <w:sz w:val="28"/>
          <w:szCs w:val="28"/>
        </w:rPr>
      </w:pPr>
      <w:r w:rsidRPr="005C14DD">
        <w:rPr>
          <w:rFonts w:ascii="Times New Roman" w:eastAsia="Times New Roman" w:hAnsi="Times New Roman" w:cs="Times New Roman"/>
          <w:b/>
          <w:bCs/>
          <w:color w:val="auto"/>
          <w:sz w:val="28"/>
          <w:szCs w:val="28"/>
        </w:rPr>
        <w:t>Certification and Approval</w:t>
      </w:r>
    </w:p>
    <w:p w14:paraId="28EC2243" w14:textId="0EBD7D39" w:rsidR="000E581F" w:rsidRDefault="000E581F" w:rsidP="68BD3129">
      <w:pPr>
        <w:spacing w:after="120" w:line="276" w:lineRule="auto"/>
        <w:rPr>
          <w:rFonts w:ascii="Times New Roman" w:eastAsiaTheme="majorEastAsia" w:hAnsi="Times New Roman" w:cs="Times New Roman"/>
          <w:sz w:val="24"/>
          <w:szCs w:val="24"/>
        </w:rPr>
      </w:pPr>
      <w:r w:rsidRPr="68BD3129">
        <w:rPr>
          <w:rFonts w:ascii="Times New Roman" w:eastAsiaTheme="majorEastAsia" w:hAnsi="Times New Roman" w:cs="Times New Roman"/>
          <w:sz w:val="24"/>
          <w:szCs w:val="24"/>
        </w:rPr>
        <w:t xml:space="preserve">This resolution was adopted by a majority vote of the Board of Directors at a duly called meeting on the </w:t>
      </w:r>
      <w:r w:rsidR="004C0864" w:rsidRPr="68BD3129">
        <w:rPr>
          <w:rFonts w:ascii="Times New Roman" w:eastAsiaTheme="majorEastAsia" w:hAnsi="Times New Roman" w:cs="Times New Roman"/>
          <w:sz w:val="24"/>
          <w:szCs w:val="24"/>
        </w:rPr>
        <w:t>1</w:t>
      </w:r>
      <w:proofErr w:type="gramStart"/>
      <w:r w:rsidR="004C0864" w:rsidRPr="68BD3129">
        <w:rPr>
          <w:rFonts w:ascii="Times New Roman" w:eastAsiaTheme="majorEastAsia" w:hAnsi="Times New Roman" w:cs="Times New Roman"/>
          <w:sz w:val="24"/>
          <w:szCs w:val="24"/>
          <w:vertAlign w:val="superscript"/>
        </w:rPr>
        <w:t>st</w:t>
      </w:r>
      <w:r w:rsidR="004C0864" w:rsidRPr="68BD3129">
        <w:rPr>
          <w:rFonts w:ascii="Times New Roman" w:eastAsiaTheme="majorEastAsia" w:hAnsi="Times New Roman" w:cs="Times New Roman"/>
          <w:sz w:val="24"/>
          <w:szCs w:val="24"/>
        </w:rPr>
        <w:t xml:space="preserve"> </w:t>
      </w:r>
      <w:r w:rsidRPr="68BD3129">
        <w:rPr>
          <w:rFonts w:ascii="Times New Roman" w:eastAsiaTheme="majorEastAsia" w:hAnsi="Times New Roman" w:cs="Times New Roman"/>
          <w:sz w:val="24"/>
          <w:szCs w:val="24"/>
        </w:rPr>
        <w:t xml:space="preserve"> day</w:t>
      </w:r>
      <w:proofErr w:type="gramEnd"/>
      <w:r w:rsidRPr="68BD3129">
        <w:rPr>
          <w:rFonts w:ascii="Times New Roman" w:eastAsiaTheme="majorEastAsia" w:hAnsi="Times New Roman" w:cs="Times New Roman"/>
          <w:sz w:val="24"/>
          <w:szCs w:val="24"/>
        </w:rPr>
        <w:t xml:space="preserve"> of </w:t>
      </w:r>
      <w:r w:rsidR="004C0864" w:rsidRPr="68BD3129">
        <w:rPr>
          <w:rFonts w:ascii="Times New Roman" w:eastAsiaTheme="majorEastAsia" w:hAnsi="Times New Roman" w:cs="Times New Roman"/>
          <w:sz w:val="24"/>
          <w:szCs w:val="24"/>
        </w:rPr>
        <w:t>October 2024.</w:t>
      </w:r>
    </w:p>
    <w:p w14:paraId="538E2D91" w14:textId="77777777" w:rsidR="00E36F60" w:rsidRDefault="00E36F60" w:rsidP="68BD3129">
      <w:pPr>
        <w:spacing w:after="120" w:line="276" w:lineRule="auto"/>
        <w:rPr>
          <w:rFonts w:ascii="Times New Roman" w:eastAsiaTheme="majorEastAsia" w:hAnsi="Times New Roman" w:cs="Times New Roman"/>
          <w:sz w:val="24"/>
          <w:szCs w:val="24"/>
        </w:rPr>
      </w:pPr>
    </w:p>
    <w:p w14:paraId="3C7D1E65" w14:textId="77777777" w:rsidR="00E36F60" w:rsidRPr="00BF5606" w:rsidRDefault="00E36F60" w:rsidP="68BD3129">
      <w:pPr>
        <w:spacing w:after="120" w:line="276" w:lineRule="auto"/>
        <w:rPr>
          <w:rFonts w:ascii="Times New Roman" w:eastAsiaTheme="majorEastAsia" w:hAnsi="Times New Roman" w:cs="Times New Roman"/>
          <w:sz w:val="24"/>
          <w:szCs w:val="24"/>
        </w:rPr>
      </w:pPr>
    </w:p>
    <w:p w14:paraId="05EB3A96" w14:textId="77777777" w:rsidR="000E581F" w:rsidRPr="00BF5606" w:rsidRDefault="000E581F" w:rsidP="000E581F">
      <w:pPr>
        <w:spacing w:after="120" w:line="276" w:lineRule="auto"/>
        <w:rPr>
          <w:rFonts w:ascii="Times New Roman" w:eastAsiaTheme="majorEastAsia" w:hAnsi="Times New Roman" w:cs="Times New Roman"/>
          <w:sz w:val="24"/>
          <w:szCs w:val="24"/>
        </w:rPr>
      </w:pPr>
      <w:r w:rsidRPr="004D1EE2">
        <w:rPr>
          <w:rFonts w:ascii="Times New Roman" w:eastAsiaTheme="majorEastAsia" w:hAnsi="Times New Roman" w:cs="Times New Roman"/>
          <w:sz w:val="24"/>
          <w:szCs w:val="24"/>
        </w:rPr>
        <w:t>_____________________________</w:t>
      </w:r>
      <w:r w:rsidRPr="004D1EE2">
        <w:rPr>
          <w:rFonts w:ascii="Times New Roman" w:eastAsiaTheme="majorEastAsia" w:hAnsi="Times New Roman" w:cs="Times New Roman"/>
          <w:sz w:val="24"/>
          <w:szCs w:val="24"/>
        </w:rPr>
        <w:br/>
        <w:t>Charles Smith, President</w:t>
      </w:r>
      <w:r w:rsidRPr="004D1EE2">
        <w:rPr>
          <w:rFonts w:ascii="Times New Roman" w:eastAsiaTheme="majorEastAsia" w:hAnsi="Times New Roman" w:cs="Times New Roman"/>
          <w:sz w:val="24"/>
          <w:szCs w:val="24"/>
        </w:rPr>
        <w:br/>
      </w:r>
      <w:r w:rsidRPr="004D1EE2">
        <w:rPr>
          <w:rFonts w:ascii="Times New Roman" w:eastAsiaTheme="majorEastAsia" w:hAnsi="Times New Roman" w:cs="Times New Roman"/>
          <w:sz w:val="24"/>
          <w:szCs w:val="24"/>
        </w:rPr>
        <w:br/>
      </w:r>
    </w:p>
    <w:p w14:paraId="2C334298" w14:textId="77777777" w:rsidR="000E581F" w:rsidRPr="004D1EE2" w:rsidRDefault="000E581F" w:rsidP="000E581F">
      <w:pPr>
        <w:spacing w:after="120" w:line="276" w:lineRule="auto"/>
        <w:rPr>
          <w:rFonts w:ascii="Times New Roman" w:eastAsiaTheme="majorEastAsia" w:hAnsi="Times New Roman" w:cs="Times New Roman"/>
          <w:sz w:val="24"/>
          <w:szCs w:val="24"/>
        </w:rPr>
      </w:pPr>
      <w:r w:rsidRPr="004D1EE2">
        <w:rPr>
          <w:rFonts w:ascii="Times New Roman" w:eastAsiaTheme="majorEastAsia" w:hAnsi="Times New Roman" w:cs="Times New Roman"/>
          <w:sz w:val="24"/>
          <w:szCs w:val="24"/>
        </w:rPr>
        <w:t>_____________________________</w:t>
      </w:r>
      <w:r w:rsidRPr="004D1EE2">
        <w:rPr>
          <w:rFonts w:ascii="Times New Roman" w:eastAsiaTheme="majorEastAsia" w:hAnsi="Times New Roman" w:cs="Times New Roman"/>
          <w:sz w:val="24"/>
          <w:szCs w:val="24"/>
        </w:rPr>
        <w:br/>
        <w:t>Barbara Walker, Secretary</w:t>
      </w:r>
      <w:r w:rsidRPr="004D1EE2">
        <w:rPr>
          <w:rFonts w:ascii="Times New Roman" w:eastAsiaTheme="majorEastAsia" w:hAnsi="Times New Roman" w:cs="Times New Roman"/>
          <w:sz w:val="24"/>
          <w:szCs w:val="24"/>
        </w:rPr>
        <w:br/>
      </w:r>
      <w:r w:rsidRPr="004D1EE2">
        <w:rPr>
          <w:rFonts w:ascii="Times New Roman" w:eastAsiaTheme="majorEastAsia" w:hAnsi="Times New Roman" w:cs="Times New Roman"/>
          <w:sz w:val="24"/>
          <w:szCs w:val="24"/>
        </w:rPr>
        <w:br/>
        <w:t>(SEAL)</w:t>
      </w:r>
    </w:p>
    <w:p w14:paraId="458E7A3D" w14:textId="77777777" w:rsidR="000136C3" w:rsidRPr="00BF5606" w:rsidRDefault="000136C3" w:rsidP="006A0117">
      <w:pPr>
        <w:spacing w:after="120" w:line="276" w:lineRule="auto"/>
        <w:rPr>
          <w:rFonts w:ascii="Times New Roman" w:eastAsia="Times New Roman" w:hAnsi="Times New Roman" w:cs="Times New Roman"/>
          <w:sz w:val="24"/>
          <w:szCs w:val="24"/>
        </w:rPr>
      </w:pPr>
    </w:p>
    <w:sectPr w:rsidR="000136C3" w:rsidRPr="00BF5606" w:rsidSect="00E65908">
      <w:type w:val="continuous"/>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BD2EDE" w14:textId="77777777" w:rsidR="009A0F42" w:rsidRDefault="009A0F42" w:rsidP="00BE686B">
      <w:pPr>
        <w:spacing w:after="0" w:line="240" w:lineRule="auto"/>
      </w:pPr>
      <w:r>
        <w:separator/>
      </w:r>
    </w:p>
  </w:endnote>
  <w:endnote w:type="continuationSeparator" w:id="0">
    <w:p w14:paraId="7D6C15BC" w14:textId="77777777" w:rsidR="009A0F42" w:rsidRDefault="009A0F42" w:rsidP="00BE686B">
      <w:pPr>
        <w:spacing w:after="0" w:line="240" w:lineRule="auto"/>
      </w:pPr>
      <w:r>
        <w:continuationSeparator/>
      </w:r>
    </w:p>
  </w:endnote>
  <w:endnote w:type="continuationNotice" w:id="1">
    <w:p w14:paraId="0525C2D2" w14:textId="77777777" w:rsidR="009A0F42" w:rsidRDefault="009A0F4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ptos">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685697" w14:textId="77777777" w:rsidR="001879CB" w:rsidRDefault="00F903E7" w:rsidP="008A130A">
    <w:pPr>
      <w:spacing w:after="0"/>
    </w:pPr>
    <w:r>
      <w:rPr>
        <w:noProof/>
      </w:rPr>
      <mc:AlternateContent>
        <mc:Choice Requires="wps">
          <w:drawing>
            <wp:anchor distT="0" distB="0" distL="114300" distR="114300" simplePos="0" relativeHeight="251658242" behindDoc="0" locked="0" layoutInCell="1" allowOverlap="1" wp14:anchorId="29AC2092" wp14:editId="4B6A4A2B">
              <wp:simplePos x="0" y="0"/>
              <wp:positionH relativeFrom="column">
                <wp:posOffset>-9525</wp:posOffset>
              </wp:positionH>
              <wp:positionV relativeFrom="paragraph">
                <wp:posOffset>151765</wp:posOffset>
              </wp:positionV>
              <wp:extent cx="5943600" cy="0"/>
              <wp:effectExtent l="0" t="0" r="0" b="0"/>
              <wp:wrapNone/>
              <wp:docPr id="4" name="Straight Connector 4"/>
              <wp:cNvGraphicFramePr/>
              <a:graphic xmlns:a="http://schemas.openxmlformats.org/drawingml/2006/main">
                <a:graphicData uri="http://schemas.microsoft.com/office/word/2010/wordprocessingShape">
                  <wps:wsp>
                    <wps:cNvCnPr/>
                    <wps:spPr>
                      <a:xfrm>
                        <a:off x="0" y="0"/>
                        <a:ext cx="5943600" cy="0"/>
                      </a:xfrm>
                      <a:prstGeom prst="line">
                        <a:avLst/>
                      </a:prstGeom>
                      <a:noFill/>
                      <a:ln w="1905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xmlns:arto="http://schemas.microsoft.com/office/word/2006/arto" xmlns:a="http://schemas.openxmlformats.org/drawingml/2006/main">
          <w:pict w14:anchorId="1292A349">
            <v:line id="Straight Connector 4" style="position:absolute;z-index:251720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windowText" strokeweight="1.5pt" from="-.75pt,11.95pt" to="467.25pt,11.95pt" w14:anchorId="011DF4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M/swEAAFoDAAAOAAAAZHJzL2Uyb0RvYy54bWysU01PGzEQvVfiP1i+Ey8UEKyy4UAEl6pF&#10;Kv0Bgz92LflLHpNN/n3HTgihvVXdg3fs2Xkz7/nt8n7rHdvojDaGgV8sOs50kFHZMA7818vj+S1n&#10;WCAocDHoge808vvV2ZflnHp9GafolM6MQAL2cxr4VErqhUA5aQ+4iEkHSpqYPRTa5lGoDDOheycu&#10;u+5GzDGrlKPUiHS63if5quEbo2X5YQzqwtzAabbS1tzW17qK1RL6MUOarDyMAf8whQcbqOkRag0F&#10;2Fu2f0F5K3PEaMpCRi+iMVbqxoHYXHR/sPk5QdKNC4mD6SgT/j9Y+X3zEJ4zyTAn7DE958pia7Kv&#10;b5qPbZtYu6NYeluYpMPru6uvNx1pKt9z4qMwZSxPOnpWg4E7GyoP6GHzDQs1o0/fP6nHIT5a59pd&#10;uMBmMtJdd12hgSxhHBQKfVIDxzByBm4kr8mSGyRGZ1Utr0C4wweX2QbousklKs4vNC9nDrBQgki0&#10;p147jfCptM6zBpz2xS21d4e3hSzqrB/47Wm1C7WjbiY7sPrQsEavUe2atKLu6AJb04PZqkNO9xSf&#10;/hKr3wAAAP//AwBQSwMEFAAGAAgAAAAhAGwfMaHeAAAACAEAAA8AAABkcnMvZG93bnJldi54bWxM&#10;j0FLw0AQhe9C/8Mygrd20zYtJmZTVCiCh4JVweMmOyax2dmQ3aTRX++IBz3Oe2/efJPtJtuKEXvf&#10;OFKwXEQgkEpnGqoUvDzv59cgfNBkdOsIFXyih10+u8h0atyZnnA8hkpwCflUK6hD6FIpfVmj1X7h&#10;OiT23l1vdeCxr6Tp9ZnLbStXUbSVVjfEF2rd4X2N5ek4WMawX/uH5i6ZDvIDH7fja/w2FLFSV5fT&#10;7Q2IgFP4C8MPPu9AzkyFG8h40SqYLzecVLBaJyDYT9YxC8WvIPNM/n8g/wYAAP//AwBQSwECLQAU&#10;AAYACAAAACEAtoM4kv4AAADhAQAAEwAAAAAAAAAAAAAAAAAAAAAAW0NvbnRlbnRfVHlwZXNdLnht&#10;bFBLAQItABQABgAIAAAAIQA4/SH/1gAAAJQBAAALAAAAAAAAAAAAAAAAAC8BAABfcmVscy8ucmVs&#10;c1BLAQItABQABgAIAAAAIQBr/lM/swEAAFoDAAAOAAAAAAAAAAAAAAAAAC4CAABkcnMvZTJvRG9j&#10;LnhtbFBLAQItABQABgAIAAAAIQBsHzGh3gAAAAgBAAAPAAAAAAAAAAAAAAAAAA0EAABkcnMvZG93&#10;bnJldi54bWxQSwUGAAAAAAQABADzAAAAGAUAAAAA&#10;">
              <v:stroke joinstyle="miter"/>
            </v:line>
          </w:pict>
        </mc:Fallback>
      </mc:AlternateConten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600" w:firstRow="0" w:lastRow="0" w:firstColumn="0" w:lastColumn="0" w:noHBand="1" w:noVBand="1"/>
    </w:tblPr>
    <w:tblGrid>
      <w:gridCol w:w="4689"/>
      <w:gridCol w:w="4671"/>
    </w:tblGrid>
    <w:tr w:rsidR="00554C62" w14:paraId="62346A52" w14:textId="77777777" w:rsidTr="00DB3F06">
      <w:tc>
        <w:tcPr>
          <w:tcW w:w="5035" w:type="dxa"/>
        </w:tcPr>
        <w:p w14:paraId="08CEBE65" w14:textId="77777777" w:rsidR="00554C62" w:rsidRPr="00DB3F06" w:rsidRDefault="003B2636" w:rsidP="00750AC7">
          <w:pPr>
            <w:pStyle w:val="Footer"/>
            <w:rPr>
              <w:rFonts w:ascii="Arial" w:hAnsi="Arial" w:cs="Arial"/>
              <w:sz w:val="18"/>
              <w:szCs w:val="18"/>
            </w:rPr>
          </w:pPr>
          <w:r>
            <w:rPr>
              <w:rFonts w:ascii="Arial" w:hAnsi="Arial" w:cs="Arial"/>
              <w:sz w:val="18"/>
              <w:szCs w:val="18"/>
            </w:rPr>
            <w:t>Ashton Place at Brunswick HOA, Inc.</w:t>
          </w:r>
        </w:p>
      </w:tc>
      <w:tc>
        <w:tcPr>
          <w:tcW w:w="5035" w:type="dxa"/>
          <w:vAlign w:val="bottom"/>
        </w:tcPr>
        <w:p w14:paraId="7E6ACC81" w14:textId="77777777" w:rsidR="00554C62" w:rsidRPr="00AB44EB" w:rsidRDefault="00075D9D" w:rsidP="00AB44EB">
          <w:pPr>
            <w:pStyle w:val="Footer"/>
            <w:jc w:val="right"/>
            <w:rPr>
              <w:rFonts w:ascii="Arial" w:hAnsi="Arial" w:cs="Arial"/>
              <w:sz w:val="16"/>
              <w:szCs w:val="16"/>
            </w:rPr>
          </w:pPr>
          <w:r w:rsidRPr="00AB44EB">
            <w:rPr>
              <w:rFonts w:ascii="Arial" w:hAnsi="Arial" w:cs="Arial"/>
              <w:sz w:val="16"/>
              <w:szCs w:val="16"/>
            </w:rPr>
            <w:t xml:space="preserve">Page </w:t>
          </w:r>
          <w:r w:rsidRPr="00AB44EB">
            <w:rPr>
              <w:rFonts w:ascii="Arial" w:hAnsi="Arial" w:cs="Arial"/>
              <w:sz w:val="16"/>
              <w:szCs w:val="16"/>
            </w:rPr>
            <w:fldChar w:fldCharType="begin"/>
          </w:r>
          <w:r w:rsidRPr="00AB44EB">
            <w:rPr>
              <w:rFonts w:ascii="Arial" w:hAnsi="Arial" w:cs="Arial"/>
              <w:sz w:val="16"/>
              <w:szCs w:val="16"/>
            </w:rPr>
            <w:instrText xml:space="preserve"> PAGE   \* MERGEFORMAT </w:instrText>
          </w:r>
          <w:r w:rsidRPr="00AB44EB">
            <w:rPr>
              <w:rFonts w:ascii="Arial" w:hAnsi="Arial" w:cs="Arial"/>
              <w:sz w:val="16"/>
              <w:szCs w:val="16"/>
            </w:rPr>
            <w:fldChar w:fldCharType="separate"/>
          </w:r>
          <w:r w:rsidRPr="00AB44EB">
            <w:rPr>
              <w:rFonts w:ascii="Arial" w:hAnsi="Arial" w:cs="Arial"/>
              <w:noProof/>
              <w:sz w:val="16"/>
              <w:szCs w:val="16"/>
            </w:rPr>
            <w:t>1</w:t>
          </w:r>
          <w:r w:rsidRPr="00AB44EB">
            <w:rPr>
              <w:rFonts w:ascii="Arial" w:hAnsi="Arial" w:cs="Arial"/>
              <w:noProof/>
              <w:sz w:val="16"/>
              <w:szCs w:val="16"/>
            </w:rPr>
            <w:fldChar w:fldCharType="end"/>
          </w:r>
          <w:r w:rsidR="00603F09" w:rsidRPr="00AB44EB">
            <w:rPr>
              <w:rFonts w:ascii="Arial" w:hAnsi="Arial" w:cs="Arial"/>
              <w:noProof/>
              <w:sz w:val="16"/>
              <w:szCs w:val="16"/>
            </w:rPr>
            <w:t xml:space="preserve"> of </w:t>
          </w:r>
          <w:r w:rsidR="00603F09" w:rsidRPr="00AB44EB">
            <w:rPr>
              <w:rFonts w:ascii="Arial" w:hAnsi="Arial" w:cs="Arial"/>
              <w:noProof/>
              <w:sz w:val="16"/>
              <w:szCs w:val="16"/>
            </w:rPr>
            <w:fldChar w:fldCharType="begin"/>
          </w:r>
          <w:r w:rsidR="00603F09" w:rsidRPr="00AB44EB">
            <w:rPr>
              <w:rFonts w:ascii="Arial" w:hAnsi="Arial" w:cs="Arial"/>
              <w:noProof/>
              <w:sz w:val="16"/>
              <w:szCs w:val="16"/>
            </w:rPr>
            <w:instrText xml:space="preserve"> NUMPAGES  \* Arabic  \* MERGEFORMAT </w:instrText>
          </w:r>
          <w:r w:rsidR="00603F09" w:rsidRPr="00AB44EB">
            <w:rPr>
              <w:rFonts w:ascii="Arial" w:hAnsi="Arial" w:cs="Arial"/>
              <w:noProof/>
              <w:sz w:val="16"/>
              <w:szCs w:val="16"/>
            </w:rPr>
            <w:fldChar w:fldCharType="separate"/>
          </w:r>
          <w:r w:rsidR="00603F09" w:rsidRPr="00AB44EB">
            <w:rPr>
              <w:rFonts w:ascii="Arial" w:hAnsi="Arial" w:cs="Arial"/>
              <w:noProof/>
              <w:sz w:val="16"/>
              <w:szCs w:val="16"/>
            </w:rPr>
            <w:t>2</w:t>
          </w:r>
          <w:r w:rsidR="00603F09" w:rsidRPr="00AB44EB">
            <w:rPr>
              <w:rFonts w:ascii="Arial" w:hAnsi="Arial" w:cs="Arial"/>
              <w:noProof/>
              <w:sz w:val="16"/>
              <w:szCs w:val="16"/>
            </w:rPr>
            <w:fldChar w:fldCharType="end"/>
          </w:r>
        </w:p>
      </w:tc>
    </w:tr>
    <w:tr w:rsidR="00554C62" w14:paraId="7BFDF092" w14:textId="77777777" w:rsidTr="00DB3F06">
      <w:tc>
        <w:tcPr>
          <w:tcW w:w="5035" w:type="dxa"/>
        </w:tcPr>
        <w:sdt>
          <w:sdtPr>
            <w:rPr>
              <w:rFonts w:ascii="Arial" w:hAnsi="Arial" w:cs="Arial"/>
              <w:sz w:val="18"/>
              <w:szCs w:val="18"/>
            </w:rPr>
            <w:alias w:val="Title"/>
            <w:tag w:val=""/>
            <w:id w:val="1229350544"/>
            <w:placeholder>
              <w:docPart w:val="0AEC7C09E62B4545A7EA018CCA4401E8"/>
            </w:placeholder>
            <w:dataBinding w:prefixMappings="xmlns:ns0='http://purl.org/dc/elements/1.1/' xmlns:ns1='http://schemas.openxmlformats.org/package/2006/metadata/core-properties' " w:xpath="/ns1:coreProperties[1]/ns0:title[1]" w:storeItemID="{6C3C8BC8-F283-45AE-878A-BAB7291924A1}"/>
            <w:text/>
          </w:sdtPr>
          <w:sdtContent>
            <w:p w14:paraId="0FDFB691" w14:textId="77777777" w:rsidR="00554C62" w:rsidRPr="00DB3F06" w:rsidRDefault="008B0E7A" w:rsidP="00750AC7">
              <w:pPr>
                <w:pStyle w:val="Footer"/>
                <w:rPr>
                  <w:rFonts w:ascii="Arial" w:hAnsi="Arial" w:cs="Arial"/>
                  <w:sz w:val="18"/>
                  <w:szCs w:val="18"/>
                </w:rPr>
              </w:pPr>
              <w:r>
                <w:rPr>
                  <w:rFonts w:ascii="Arial" w:hAnsi="Arial" w:cs="Arial"/>
                  <w:sz w:val="18"/>
                  <w:szCs w:val="18"/>
                </w:rPr>
                <w:t>Violation Procedures and Fine Policy</w:t>
              </w:r>
            </w:p>
          </w:sdtContent>
        </w:sdt>
      </w:tc>
      <w:tc>
        <w:tcPr>
          <w:tcW w:w="5035" w:type="dxa"/>
          <w:vAlign w:val="bottom"/>
        </w:tcPr>
        <w:p w14:paraId="146B85EF" w14:textId="689AEDC0" w:rsidR="00554C62" w:rsidRPr="00AB44EB" w:rsidRDefault="005218BF" w:rsidP="00AB44EB">
          <w:pPr>
            <w:pStyle w:val="Footer"/>
            <w:jc w:val="right"/>
            <w:rPr>
              <w:rFonts w:ascii="Arial" w:hAnsi="Arial" w:cs="Arial"/>
              <w:sz w:val="16"/>
              <w:szCs w:val="16"/>
            </w:rPr>
          </w:pPr>
          <w:r>
            <w:rPr>
              <w:rFonts w:ascii="Arial" w:hAnsi="Arial" w:cs="Arial"/>
              <w:sz w:val="16"/>
              <w:szCs w:val="16"/>
            </w:rPr>
            <w:t>Adopted</w:t>
          </w:r>
          <w:r w:rsidR="00B67B01" w:rsidRPr="00AB44EB">
            <w:rPr>
              <w:rFonts w:ascii="Arial" w:hAnsi="Arial" w:cs="Arial"/>
              <w:sz w:val="16"/>
              <w:szCs w:val="16"/>
            </w:rPr>
            <w:t xml:space="preserve"> </w:t>
          </w:r>
          <w:sdt>
            <w:sdtPr>
              <w:rPr>
                <w:rFonts w:ascii="Arial" w:hAnsi="Arial" w:cs="Arial"/>
                <w:sz w:val="16"/>
                <w:szCs w:val="16"/>
              </w:rPr>
              <w:alias w:val="Adopted"/>
              <w:tag w:val="Adopted"/>
              <w:id w:val="1834868643"/>
              <w:placeholder>
                <w:docPart w:val="0AEC7C09E62B4545A7EA018CCA4401E8"/>
              </w:placeholder>
              <w:dataBinding w:prefixMappings="xmlns:ns0='http://schemas.microsoft.com/office/2006/metadata/properties' xmlns:ns1='http://www.w3.org/2001/XMLSchema-instance' xmlns:ns2='http://schemas.microsoft.com/office/infopath/2007/PartnerControls' xmlns:ns3='5c3e815b-78e2-43a7-ad77-8e894f27fcfd' xmlns:ns4='91a3e707-6ad1-4d65-bb5d-27e2fed1b137' " w:xpath="/ns0:properties[1]/documentManagement[1]/ns4:Issued_x0020_Date[1]" w:storeItemID="{69EA45C4-F819-437F-B412-E017FCA257B4}"/>
              <w:date w:fullDate="2024-10-01T00:00:00Z">
                <w:dateFormat w:val="M/d/yyyy"/>
                <w:lid w:val="en-US"/>
                <w:storeMappedDataAs w:val="dateTime"/>
                <w:calendar w:val="gregorian"/>
              </w:date>
            </w:sdtPr>
            <w:sdtContent>
              <w:r w:rsidR="00814BDA">
                <w:rPr>
                  <w:rFonts w:ascii="Arial" w:hAnsi="Arial" w:cs="Arial"/>
                  <w:sz w:val="16"/>
                  <w:szCs w:val="16"/>
                </w:rPr>
                <w:t>10/1/2024</w:t>
              </w:r>
            </w:sdtContent>
          </w:sdt>
          <w:r w:rsidR="005937B7" w:rsidRPr="00AB44EB">
            <w:rPr>
              <w:rFonts w:ascii="Arial" w:hAnsi="Arial" w:cs="Arial"/>
              <w:sz w:val="16"/>
              <w:szCs w:val="16"/>
            </w:rPr>
            <w:t xml:space="preserve"> </w:t>
          </w:r>
        </w:p>
      </w:tc>
    </w:tr>
  </w:tbl>
  <w:p w14:paraId="58030D92" w14:textId="77777777" w:rsidR="00436891" w:rsidRPr="00750AC7" w:rsidRDefault="00436891" w:rsidP="00750AC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890D0C6" w14:textId="77777777" w:rsidR="009A0F42" w:rsidRDefault="009A0F42" w:rsidP="00BE686B">
      <w:pPr>
        <w:spacing w:after="0" w:line="240" w:lineRule="auto"/>
      </w:pPr>
      <w:r>
        <w:separator/>
      </w:r>
    </w:p>
  </w:footnote>
  <w:footnote w:type="continuationSeparator" w:id="0">
    <w:p w14:paraId="29CC78B3" w14:textId="77777777" w:rsidR="009A0F42" w:rsidRDefault="009A0F42" w:rsidP="00BE686B">
      <w:pPr>
        <w:spacing w:after="0" w:line="240" w:lineRule="auto"/>
      </w:pPr>
      <w:r>
        <w:continuationSeparator/>
      </w:r>
    </w:p>
  </w:footnote>
  <w:footnote w:type="continuationNotice" w:id="1">
    <w:p w14:paraId="29F9ED8E" w14:textId="77777777" w:rsidR="009A0F42" w:rsidRDefault="009A0F4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A14A11" w14:textId="49ED7DCB" w:rsidR="00BB05C9" w:rsidRPr="006908EE" w:rsidRDefault="00804C16" w:rsidP="00012602">
    <w:pPr>
      <w:pStyle w:val="Header"/>
      <w:tabs>
        <w:tab w:val="clear" w:pos="4680"/>
        <w:tab w:val="center" w:pos="4500"/>
      </w:tabs>
      <w:jc w:val="right"/>
      <w:rPr>
        <w:rFonts w:ascii="Arial" w:hAnsi="Arial"/>
        <w:b/>
        <w:sz w:val="32"/>
      </w:rPr>
    </w:pPr>
    <w:r>
      <w:rPr>
        <w:noProof/>
      </w:rPr>
      <w:drawing>
        <wp:anchor distT="0" distB="0" distL="114300" distR="114300" simplePos="0" relativeHeight="251658240" behindDoc="1" locked="0" layoutInCell="1" allowOverlap="1" wp14:anchorId="4CC07BA8" wp14:editId="0F54BBA5">
          <wp:simplePos x="0" y="0"/>
          <wp:positionH relativeFrom="column">
            <wp:posOffset>22225</wp:posOffset>
          </wp:positionH>
          <wp:positionV relativeFrom="paragraph">
            <wp:posOffset>-95885</wp:posOffset>
          </wp:positionV>
          <wp:extent cx="973455" cy="581025"/>
          <wp:effectExtent l="0" t="0" r="0" b="9525"/>
          <wp:wrapTight wrapText="bothSides">
            <wp:wrapPolygon edited="0">
              <wp:start x="7186" y="0"/>
              <wp:lineTo x="5072" y="708"/>
              <wp:lineTo x="0" y="8498"/>
              <wp:lineTo x="0" y="21246"/>
              <wp:lineTo x="20712" y="21246"/>
              <wp:lineTo x="21135" y="708"/>
              <wp:lineTo x="21135" y="0"/>
              <wp:lineTo x="7186" y="0"/>
            </wp:wrapPolygon>
          </wp:wrapTight>
          <wp:docPr id="1571617825" name="Picture 1571617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973455" cy="581025"/>
                  </a:xfrm>
                  <a:prstGeom prst="rect">
                    <a:avLst/>
                  </a:prstGeom>
                </pic:spPr>
              </pic:pic>
            </a:graphicData>
          </a:graphic>
          <wp14:sizeRelH relativeFrom="margin">
            <wp14:pctWidth>0</wp14:pctWidth>
          </wp14:sizeRelH>
          <wp14:sizeRelV relativeFrom="margin">
            <wp14:pctHeight>0</wp14:pctHeight>
          </wp14:sizeRelV>
        </wp:anchor>
      </w:drawing>
    </w:r>
    <w:r w:rsidR="00540870">
      <w:ptab w:relativeTo="margin" w:alignment="center" w:leader="none"/>
    </w:r>
    <w:r w:rsidR="007A57B7">
      <w:t xml:space="preserve">                                                      </w:t>
    </w:r>
    <w:r w:rsidR="00FB48B7">
      <w:rPr>
        <w:rFonts w:ascii="Arial" w:hAnsi="Arial" w:cs="Arial"/>
        <w:b/>
        <w:bCs/>
        <w:sz w:val="32"/>
        <w:szCs w:val="32"/>
      </w:rPr>
      <w:t xml:space="preserve">Policy </w:t>
    </w:r>
    <w:sdt>
      <w:sdtPr>
        <w:rPr>
          <w:rFonts w:ascii="Arial" w:hAnsi="Arial" w:cs="Arial"/>
          <w:b/>
          <w:bCs/>
          <w:sz w:val="32"/>
          <w:szCs w:val="32"/>
        </w:rPr>
        <w:alias w:val="Policy #"/>
        <w:tag w:val="Policy_x0020__x0023_"/>
        <w:id w:val="-1137560427"/>
        <w:placeholder>
          <w:docPart w:val="A4303D0652CF4DD390F90D2A8A59A06A"/>
        </w:placeholder>
        <w:dataBinding w:prefixMappings="xmlns:ns0='http://schemas.microsoft.com/office/2006/metadata/properties' xmlns:ns1='http://www.w3.org/2001/XMLSchema-instance' xmlns:ns2='http://schemas.microsoft.com/office/infopath/2007/PartnerControls' xmlns:ns3='5c3e815b-78e2-43a7-ad77-8e894f27fcfd' xmlns:ns4='c42fc7d5-b1b3-47a8-8cb0-c8e267dd3295' " w:xpath="/ns0:properties[1]/documentManagement[1]/ns3:Policy_x0020__x0023_[1]" w:storeItemID="{69EA45C4-F819-437F-B412-E017FCA257B4}"/>
        <w:text/>
      </w:sdtPr>
      <w:sdtContent>
        <w:r w:rsidR="004C0864">
          <w:rPr>
            <w:rFonts w:ascii="Arial" w:hAnsi="Arial" w:cs="Arial"/>
            <w:b/>
            <w:bCs/>
            <w:sz w:val="32"/>
            <w:szCs w:val="32"/>
          </w:rPr>
          <w:t>VIO-01-2024</w:t>
        </w:r>
      </w:sdtContent>
    </w:sdt>
    <w:r w:rsidR="007A57B7">
      <w:rPr>
        <w:rFonts w:ascii="Arial" w:hAnsi="Arial" w:cs="Arial"/>
        <w:b/>
        <w:bCs/>
        <w:sz w:val="32"/>
        <w:szCs w:val="32"/>
      </w:rPr>
      <w:t xml:space="preserve"> </w:t>
    </w:r>
  </w:p>
  <w:sdt>
    <w:sdtPr>
      <w:rPr>
        <w:rFonts w:ascii="Arial" w:hAnsi="Arial" w:cs="Arial"/>
        <w:b/>
        <w:bCs/>
        <w:sz w:val="32"/>
        <w:szCs w:val="32"/>
      </w:rPr>
      <w:alias w:val="Title"/>
      <w:tag w:val=""/>
      <w:id w:val="-544207962"/>
      <w:placeholder>
        <w:docPart w:val="DefaultPlaceholder_-1854013440"/>
      </w:placeholder>
      <w:dataBinding w:prefixMappings="xmlns:ns0='http://purl.org/dc/elements/1.1/' xmlns:ns1='http://schemas.openxmlformats.org/package/2006/metadata/core-properties' " w:xpath="/ns1:coreProperties[1]/ns0:title[1]" w:storeItemID="{6C3C8BC8-F283-45AE-878A-BAB7291924A1}"/>
      <w:text/>
    </w:sdtPr>
    <w:sdtContent>
      <w:p w14:paraId="6DA34923" w14:textId="77777777" w:rsidR="002A7791" w:rsidRDefault="007701EB" w:rsidP="002A7791">
        <w:pPr>
          <w:pStyle w:val="Header"/>
          <w:jc w:val="right"/>
        </w:pPr>
        <w:r>
          <w:rPr>
            <w:rFonts w:ascii="Arial" w:hAnsi="Arial" w:cs="Arial"/>
            <w:b/>
            <w:bCs/>
            <w:sz w:val="32"/>
            <w:szCs w:val="32"/>
          </w:rPr>
          <w:t xml:space="preserve">Violation Procedures </w:t>
        </w:r>
        <w:r w:rsidR="008B0E7A">
          <w:rPr>
            <w:rFonts w:ascii="Arial" w:hAnsi="Arial" w:cs="Arial"/>
            <w:b/>
            <w:bCs/>
            <w:sz w:val="32"/>
            <w:szCs w:val="32"/>
          </w:rPr>
          <w:t>and Fine Policy</w:t>
        </w:r>
      </w:p>
    </w:sdtContent>
  </w:sdt>
  <w:p w14:paraId="2C39B130" w14:textId="77777777" w:rsidR="00D03E2F" w:rsidRDefault="00AA6C40" w:rsidP="002F05C0">
    <w:pPr>
      <w:pStyle w:val="Header"/>
      <w:spacing w:after="120"/>
    </w:pPr>
    <w:r>
      <w:rPr>
        <w:noProof/>
      </w:rPr>
      <mc:AlternateContent>
        <mc:Choice Requires="wps">
          <w:drawing>
            <wp:anchor distT="0" distB="0" distL="114300" distR="114300" simplePos="0" relativeHeight="251658241" behindDoc="0" locked="0" layoutInCell="1" allowOverlap="1" wp14:anchorId="40AF53BA" wp14:editId="212BD58C">
              <wp:simplePos x="0" y="0"/>
              <wp:positionH relativeFrom="column">
                <wp:posOffset>0</wp:posOffset>
              </wp:positionH>
              <wp:positionV relativeFrom="paragraph">
                <wp:posOffset>75565</wp:posOffset>
              </wp:positionV>
              <wp:extent cx="5943600" cy="0"/>
              <wp:effectExtent l="0" t="0" r="0" b="0"/>
              <wp:wrapNone/>
              <wp:docPr id="3" name="Straight Connector 3"/>
              <wp:cNvGraphicFramePr/>
              <a:graphic xmlns:a="http://schemas.openxmlformats.org/drawingml/2006/main">
                <a:graphicData uri="http://schemas.microsoft.com/office/word/2010/wordprocessingShape">
                  <wps:wsp>
                    <wps:cNvCnPr/>
                    <wps:spPr>
                      <a:xfrm>
                        <a:off x="0" y="0"/>
                        <a:ext cx="5943600" cy="0"/>
                      </a:xfrm>
                      <a:prstGeom prst="line">
                        <a:avLst/>
                      </a:prstGeom>
                    </wps:spPr>
                    <wps:style>
                      <a:lnRef idx="3">
                        <a:schemeClr val="dk1"/>
                      </a:lnRef>
                      <a:fillRef idx="0">
                        <a:schemeClr val="dk1"/>
                      </a:fillRef>
                      <a:effectRef idx="2">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rto="http://schemas.microsoft.com/office/word/2006/arto" xmlns:a14="http://schemas.microsoft.com/office/drawing/2010/main" xmlns:pic="http://schemas.openxmlformats.org/drawingml/2006/picture" xmlns:a="http://schemas.openxmlformats.org/drawingml/2006/main">
          <w:pict w14:anchorId="40B5A0EA">
            <v:line id="Straight Connector 3" style="position:absolute;z-index:2517166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black [3200]" strokeweight="1.5pt" from="0,5.95pt" to="468pt,5.95pt" w14:anchorId="4E7FF89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X3XWnAEAAIgDAAAOAAAAZHJzL2Uyb0RvYy54bWysU8tu2zAQvAfIPxC815KdNkgEyzkkSC5F&#10;G+TxATS1tIiSXIJkLfnvu6RtOWiLHIJcKD5mZnd2V8ub0Rq2hRA1upbPZzVn4CR22m1a/vpy/+WK&#10;s5iE64RBBy3fQeQ3q/Oz5eAbWGCPpoPASMTFZvAt71PyTVVF2YMVcYYeHD0qDFYkOoZN1QUxkLo1&#10;1aKuL6sBQ+cDSoiRbu/2j3xV9JUCmX4qFSEx03LKLZU1lHWd12q1FM0mCN9reUhDfCALK7SjoJPU&#10;nUiC/Q76HymrZcCIKs0k2gqV0hKKB3Izr/9y89wLD8ULFSf6qUzx82Tlj+2tewxUhsHHJvrHkF2M&#10;Ktj8pfzYWIq1m4oFY2KSLr9df724rKmm8vhWnYg+xPQAaFnetNxol32IRmy/x0TBCHqE0OEUuuzS&#10;zkAGG/cEiumOgl0UdpkKuDWBbQX1s/s1z/0jrYLMFKWNmUj1+6QDNtOgTMpEXLxPnNAlIro0Ea12&#10;GP5HTuMxVbXHH13vvWbba+x2pRGlHNTu4uwwmnme3p4L/fQDrf4AAAD//wMAUEsDBBQABgAIAAAA&#10;IQC/jNxS2wAAAAYBAAAPAAAAZHJzL2Rvd25yZXYueG1sTI/BSsNAEIbvgu+wjOBF7KZqqo3ZFBE8&#10;RKhgK56n2WkSzc6G7DaNb++IBz3O9w//fJOvJtepkYbQejYwnyWgiCtvW64NvG2fLu9AhYhssfNM&#10;Br4owKo4Pckxs/7IrzRuYq2khEOGBpoY+0zrUDXkMMx8TyzZ3g8Oo4xDre2ARyl3nb5KkoV22LJc&#10;aLCnx4aqz83BGfgo38s6vbht9y836TNux3TNY2nM+dn0cA8q0hT/luFHX9ShEKedP7ANqjMgj0Sh&#10;8yUoSZfXCwG7X6CLXP/XL74BAAD//wMAUEsBAi0AFAAGAAgAAAAhALaDOJL+AAAA4QEAABMAAAAA&#10;AAAAAAAAAAAAAAAAAFtDb250ZW50X1R5cGVzXS54bWxQSwECLQAUAAYACAAAACEAOP0h/9YAAACU&#10;AQAACwAAAAAAAAAAAAAAAAAvAQAAX3JlbHMvLnJlbHNQSwECLQAUAAYACAAAACEAqF911pwBAACI&#10;AwAADgAAAAAAAAAAAAAAAAAuAgAAZHJzL2Uyb0RvYy54bWxQSwECLQAUAAYACAAAACEAv4zcUtsA&#10;AAAGAQAADwAAAAAAAAAAAAAAAAD2AwAAZHJzL2Rvd25yZXYueG1sUEsFBgAAAAAEAAQA8wAAAP4E&#10;AAAAAA==&#10;">
              <v:stroke joinstyle="miter"/>
            </v:lin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EC4011"/>
    <w:multiLevelType w:val="hybridMultilevel"/>
    <w:tmpl w:val="03F4FC70"/>
    <w:lvl w:ilvl="0" w:tplc="DD2A25A4">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62022C9"/>
    <w:multiLevelType w:val="hybridMultilevel"/>
    <w:tmpl w:val="7DA0D000"/>
    <w:lvl w:ilvl="0" w:tplc="0409000F">
      <w:start w:val="1"/>
      <w:numFmt w:val="decimal"/>
      <w:lvlText w:val="%1."/>
      <w:lvlJc w:val="left"/>
      <w:pPr>
        <w:ind w:left="-720" w:hanging="360"/>
      </w:pPr>
      <w:rPr>
        <w:rFonts w:hint="default"/>
      </w:rPr>
    </w:lvl>
    <w:lvl w:ilvl="1" w:tplc="DD2A25A4">
      <w:numFmt w:val="bullet"/>
      <w:lvlText w:val="-"/>
      <w:lvlJc w:val="left"/>
      <w:pPr>
        <w:ind w:left="-720" w:hanging="360"/>
      </w:pPr>
      <w:rPr>
        <w:rFonts w:ascii="Aptos" w:eastAsiaTheme="minorEastAsia" w:hAnsi="Aptos" w:cstheme="minorBidi" w:hint="default"/>
      </w:rPr>
    </w:lvl>
    <w:lvl w:ilvl="2" w:tplc="DD2A25A4">
      <w:numFmt w:val="bullet"/>
      <w:lvlText w:val="-"/>
      <w:lvlJc w:val="left"/>
      <w:pPr>
        <w:ind w:left="-720" w:hanging="360"/>
      </w:pPr>
      <w:rPr>
        <w:rFonts w:ascii="Aptos" w:eastAsiaTheme="minorEastAsia" w:hAnsi="Aptos" w:cstheme="minorBidi" w:hint="default"/>
      </w:rPr>
    </w:lvl>
    <w:lvl w:ilvl="3" w:tplc="0409000F">
      <w:start w:val="1"/>
      <w:numFmt w:val="decimal"/>
      <w:lvlText w:val="%4."/>
      <w:lvlJc w:val="left"/>
      <w:pPr>
        <w:ind w:left="1440" w:hanging="360"/>
      </w:pPr>
    </w:lvl>
    <w:lvl w:ilvl="4" w:tplc="04090019" w:tentative="1">
      <w:start w:val="1"/>
      <w:numFmt w:val="lowerLetter"/>
      <w:lvlText w:val="%5."/>
      <w:lvlJc w:val="left"/>
      <w:pPr>
        <w:ind w:left="2160" w:hanging="360"/>
      </w:pPr>
    </w:lvl>
    <w:lvl w:ilvl="5" w:tplc="0409001B" w:tentative="1">
      <w:start w:val="1"/>
      <w:numFmt w:val="lowerRoman"/>
      <w:lvlText w:val="%6."/>
      <w:lvlJc w:val="right"/>
      <w:pPr>
        <w:ind w:left="2880" w:hanging="180"/>
      </w:pPr>
    </w:lvl>
    <w:lvl w:ilvl="6" w:tplc="0409000F" w:tentative="1">
      <w:start w:val="1"/>
      <w:numFmt w:val="decimal"/>
      <w:lvlText w:val="%7."/>
      <w:lvlJc w:val="left"/>
      <w:pPr>
        <w:ind w:left="3600" w:hanging="360"/>
      </w:pPr>
    </w:lvl>
    <w:lvl w:ilvl="7" w:tplc="04090019" w:tentative="1">
      <w:start w:val="1"/>
      <w:numFmt w:val="lowerLetter"/>
      <w:lvlText w:val="%8."/>
      <w:lvlJc w:val="left"/>
      <w:pPr>
        <w:ind w:left="4320" w:hanging="360"/>
      </w:pPr>
    </w:lvl>
    <w:lvl w:ilvl="8" w:tplc="0409001B" w:tentative="1">
      <w:start w:val="1"/>
      <w:numFmt w:val="lowerRoman"/>
      <w:lvlText w:val="%9."/>
      <w:lvlJc w:val="right"/>
      <w:pPr>
        <w:ind w:left="5040" w:hanging="180"/>
      </w:pPr>
    </w:lvl>
  </w:abstractNum>
  <w:abstractNum w:abstractNumId="2" w15:restartNumberingAfterBreak="0">
    <w:nsid w:val="07D11158"/>
    <w:multiLevelType w:val="hybridMultilevel"/>
    <w:tmpl w:val="1E006FBE"/>
    <w:lvl w:ilvl="0" w:tplc="DD2A25A4">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9913652"/>
    <w:multiLevelType w:val="hybridMultilevel"/>
    <w:tmpl w:val="D0EA3C1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B1A0A0A"/>
    <w:multiLevelType w:val="hybridMultilevel"/>
    <w:tmpl w:val="90C43B9E"/>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4B80F0C"/>
    <w:multiLevelType w:val="hybridMultilevel"/>
    <w:tmpl w:val="CEEE40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DB262D4"/>
    <w:multiLevelType w:val="multilevel"/>
    <w:tmpl w:val="51CA3A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1DEC1E37"/>
    <w:multiLevelType w:val="multilevel"/>
    <w:tmpl w:val="BC78D7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25626CB5"/>
    <w:multiLevelType w:val="hybridMultilevel"/>
    <w:tmpl w:val="34CE25FA"/>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B662D9B"/>
    <w:multiLevelType w:val="hybridMultilevel"/>
    <w:tmpl w:val="61B4C56E"/>
    <w:lvl w:ilvl="0" w:tplc="0409000F">
      <w:start w:val="1"/>
      <w:numFmt w:val="decimal"/>
      <w:lvlText w:val="%1."/>
      <w:lvlJc w:val="left"/>
      <w:pPr>
        <w:ind w:left="720" w:hanging="360"/>
      </w:pPr>
      <w:rPr>
        <w:rFonts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2E53570F"/>
    <w:multiLevelType w:val="multilevel"/>
    <w:tmpl w:val="559CD94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32594101"/>
    <w:multiLevelType w:val="hybridMultilevel"/>
    <w:tmpl w:val="22C07CE8"/>
    <w:lvl w:ilvl="0" w:tplc="DD2A25A4">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2A81557"/>
    <w:multiLevelType w:val="multilevel"/>
    <w:tmpl w:val="D08AB5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7002E97"/>
    <w:multiLevelType w:val="hybridMultilevel"/>
    <w:tmpl w:val="395AA0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F364AEE"/>
    <w:multiLevelType w:val="multilevel"/>
    <w:tmpl w:val="C36229F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Wingdings" w:hAnsi="Wingdings"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40886A90"/>
    <w:multiLevelType w:val="hybridMultilevel"/>
    <w:tmpl w:val="D766F57A"/>
    <w:lvl w:ilvl="0" w:tplc="04090001">
      <w:start w:val="1"/>
      <w:numFmt w:val="bullet"/>
      <w:lvlText w:val=""/>
      <w:lvlJc w:val="left"/>
      <w:pPr>
        <w:ind w:left="840" w:hanging="360"/>
      </w:pPr>
      <w:rPr>
        <w:rFonts w:ascii="Symbol" w:hAnsi="Symbol" w:hint="default"/>
      </w:rPr>
    </w:lvl>
    <w:lvl w:ilvl="1" w:tplc="04090003" w:tentative="1">
      <w:start w:val="1"/>
      <w:numFmt w:val="bullet"/>
      <w:lvlText w:val="o"/>
      <w:lvlJc w:val="left"/>
      <w:pPr>
        <w:ind w:left="1560" w:hanging="360"/>
      </w:pPr>
      <w:rPr>
        <w:rFonts w:ascii="Courier New" w:hAnsi="Courier New" w:cs="Courier New" w:hint="default"/>
      </w:rPr>
    </w:lvl>
    <w:lvl w:ilvl="2" w:tplc="04090005" w:tentative="1">
      <w:start w:val="1"/>
      <w:numFmt w:val="bullet"/>
      <w:lvlText w:val=""/>
      <w:lvlJc w:val="left"/>
      <w:pPr>
        <w:ind w:left="2280" w:hanging="360"/>
      </w:pPr>
      <w:rPr>
        <w:rFonts w:ascii="Wingdings" w:hAnsi="Wingdings" w:hint="default"/>
      </w:rPr>
    </w:lvl>
    <w:lvl w:ilvl="3" w:tplc="04090001" w:tentative="1">
      <w:start w:val="1"/>
      <w:numFmt w:val="bullet"/>
      <w:lvlText w:val=""/>
      <w:lvlJc w:val="left"/>
      <w:pPr>
        <w:ind w:left="3000" w:hanging="360"/>
      </w:pPr>
      <w:rPr>
        <w:rFonts w:ascii="Symbol" w:hAnsi="Symbol" w:hint="default"/>
      </w:rPr>
    </w:lvl>
    <w:lvl w:ilvl="4" w:tplc="04090003" w:tentative="1">
      <w:start w:val="1"/>
      <w:numFmt w:val="bullet"/>
      <w:lvlText w:val="o"/>
      <w:lvlJc w:val="left"/>
      <w:pPr>
        <w:ind w:left="3720" w:hanging="360"/>
      </w:pPr>
      <w:rPr>
        <w:rFonts w:ascii="Courier New" w:hAnsi="Courier New" w:cs="Courier New" w:hint="default"/>
      </w:rPr>
    </w:lvl>
    <w:lvl w:ilvl="5" w:tplc="04090005" w:tentative="1">
      <w:start w:val="1"/>
      <w:numFmt w:val="bullet"/>
      <w:lvlText w:val=""/>
      <w:lvlJc w:val="left"/>
      <w:pPr>
        <w:ind w:left="4440" w:hanging="360"/>
      </w:pPr>
      <w:rPr>
        <w:rFonts w:ascii="Wingdings" w:hAnsi="Wingdings" w:hint="default"/>
      </w:rPr>
    </w:lvl>
    <w:lvl w:ilvl="6" w:tplc="04090001" w:tentative="1">
      <w:start w:val="1"/>
      <w:numFmt w:val="bullet"/>
      <w:lvlText w:val=""/>
      <w:lvlJc w:val="left"/>
      <w:pPr>
        <w:ind w:left="5160" w:hanging="360"/>
      </w:pPr>
      <w:rPr>
        <w:rFonts w:ascii="Symbol" w:hAnsi="Symbol" w:hint="default"/>
      </w:rPr>
    </w:lvl>
    <w:lvl w:ilvl="7" w:tplc="04090003" w:tentative="1">
      <w:start w:val="1"/>
      <w:numFmt w:val="bullet"/>
      <w:lvlText w:val="o"/>
      <w:lvlJc w:val="left"/>
      <w:pPr>
        <w:ind w:left="5880" w:hanging="360"/>
      </w:pPr>
      <w:rPr>
        <w:rFonts w:ascii="Courier New" w:hAnsi="Courier New" w:cs="Courier New" w:hint="default"/>
      </w:rPr>
    </w:lvl>
    <w:lvl w:ilvl="8" w:tplc="04090005" w:tentative="1">
      <w:start w:val="1"/>
      <w:numFmt w:val="bullet"/>
      <w:lvlText w:val=""/>
      <w:lvlJc w:val="left"/>
      <w:pPr>
        <w:ind w:left="6600" w:hanging="360"/>
      </w:pPr>
      <w:rPr>
        <w:rFonts w:ascii="Wingdings" w:hAnsi="Wingdings" w:hint="default"/>
      </w:rPr>
    </w:lvl>
  </w:abstractNum>
  <w:abstractNum w:abstractNumId="16" w15:restartNumberingAfterBreak="0">
    <w:nsid w:val="42230338"/>
    <w:multiLevelType w:val="multilevel"/>
    <w:tmpl w:val="668EDC0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7" w15:restartNumberingAfterBreak="0">
    <w:nsid w:val="4FB528A6"/>
    <w:multiLevelType w:val="multilevel"/>
    <w:tmpl w:val="4AAE86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586152F1"/>
    <w:multiLevelType w:val="hybridMultilevel"/>
    <w:tmpl w:val="3D98485E"/>
    <w:lvl w:ilvl="0" w:tplc="DD2A25A4">
      <w:numFmt w:val="bullet"/>
      <w:lvlText w:val="-"/>
      <w:lvlJc w:val="left"/>
      <w:pPr>
        <w:ind w:left="720" w:hanging="360"/>
      </w:pPr>
      <w:rPr>
        <w:rFonts w:ascii="Aptos" w:eastAsiaTheme="minorEastAsia" w:hAnsi="Aptos" w:cstheme="minorBidi"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C5501E4"/>
    <w:multiLevelType w:val="hybridMultilevel"/>
    <w:tmpl w:val="820C8108"/>
    <w:lvl w:ilvl="0" w:tplc="DD2A25A4">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62680610"/>
    <w:multiLevelType w:val="hybridMultilevel"/>
    <w:tmpl w:val="296EECD4"/>
    <w:lvl w:ilvl="0" w:tplc="FFFFFFFF">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1" w15:restartNumberingAfterBreak="0">
    <w:nsid w:val="6B5A33B6"/>
    <w:multiLevelType w:val="hybridMultilevel"/>
    <w:tmpl w:val="1C4E3C44"/>
    <w:lvl w:ilvl="0" w:tplc="DD2A25A4">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6C50043C"/>
    <w:multiLevelType w:val="hybridMultilevel"/>
    <w:tmpl w:val="19808F3A"/>
    <w:lvl w:ilvl="0" w:tplc="DD2A25A4">
      <w:numFmt w:val="bullet"/>
      <w:lvlText w:val="-"/>
      <w:lvlJc w:val="left"/>
      <w:pPr>
        <w:ind w:left="840" w:hanging="360"/>
      </w:pPr>
      <w:rPr>
        <w:rFonts w:ascii="Aptos" w:eastAsiaTheme="minorEastAsia" w:hAnsi="Aptos" w:cstheme="minorBidi" w:hint="default"/>
      </w:rPr>
    </w:lvl>
    <w:lvl w:ilvl="1" w:tplc="FFFFFFFF" w:tentative="1">
      <w:start w:val="1"/>
      <w:numFmt w:val="bullet"/>
      <w:lvlText w:val="o"/>
      <w:lvlJc w:val="left"/>
      <w:pPr>
        <w:ind w:left="1560" w:hanging="360"/>
      </w:pPr>
      <w:rPr>
        <w:rFonts w:ascii="Courier New" w:hAnsi="Courier New" w:cs="Courier New" w:hint="default"/>
      </w:rPr>
    </w:lvl>
    <w:lvl w:ilvl="2" w:tplc="FFFFFFFF" w:tentative="1">
      <w:start w:val="1"/>
      <w:numFmt w:val="bullet"/>
      <w:lvlText w:val=""/>
      <w:lvlJc w:val="left"/>
      <w:pPr>
        <w:ind w:left="2280" w:hanging="360"/>
      </w:pPr>
      <w:rPr>
        <w:rFonts w:ascii="Wingdings" w:hAnsi="Wingdings" w:hint="default"/>
      </w:rPr>
    </w:lvl>
    <w:lvl w:ilvl="3" w:tplc="FFFFFFFF" w:tentative="1">
      <w:start w:val="1"/>
      <w:numFmt w:val="bullet"/>
      <w:lvlText w:val=""/>
      <w:lvlJc w:val="left"/>
      <w:pPr>
        <w:ind w:left="3000" w:hanging="360"/>
      </w:pPr>
      <w:rPr>
        <w:rFonts w:ascii="Symbol" w:hAnsi="Symbol" w:hint="default"/>
      </w:rPr>
    </w:lvl>
    <w:lvl w:ilvl="4" w:tplc="FFFFFFFF" w:tentative="1">
      <w:start w:val="1"/>
      <w:numFmt w:val="bullet"/>
      <w:lvlText w:val="o"/>
      <w:lvlJc w:val="left"/>
      <w:pPr>
        <w:ind w:left="3720" w:hanging="360"/>
      </w:pPr>
      <w:rPr>
        <w:rFonts w:ascii="Courier New" w:hAnsi="Courier New" w:cs="Courier New" w:hint="default"/>
      </w:rPr>
    </w:lvl>
    <w:lvl w:ilvl="5" w:tplc="FFFFFFFF" w:tentative="1">
      <w:start w:val="1"/>
      <w:numFmt w:val="bullet"/>
      <w:lvlText w:val=""/>
      <w:lvlJc w:val="left"/>
      <w:pPr>
        <w:ind w:left="4440" w:hanging="360"/>
      </w:pPr>
      <w:rPr>
        <w:rFonts w:ascii="Wingdings" w:hAnsi="Wingdings" w:hint="default"/>
      </w:rPr>
    </w:lvl>
    <w:lvl w:ilvl="6" w:tplc="FFFFFFFF" w:tentative="1">
      <w:start w:val="1"/>
      <w:numFmt w:val="bullet"/>
      <w:lvlText w:val=""/>
      <w:lvlJc w:val="left"/>
      <w:pPr>
        <w:ind w:left="5160" w:hanging="360"/>
      </w:pPr>
      <w:rPr>
        <w:rFonts w:ascii="Symbol" w:hAnsi="Symbol" w:hint="default"/>
      </w:rPr>
    </w:lvl>
    <w:lvl w:ilvl="7" w:tplc="FFFFFFFF" w:tentative="1">
      <w:start w:val="1"/>
      <w:numFmt w:val="bullet"/>
      <w:lvlText w:val="o"/>
      <w:lvlJc w:val="left"/>
      <w:pPr>
        <w:ind w:left="5880" w:hanging="360"/>
      </w:pPr>
      <w:rPr>
        <w:rFonts w:ascii="Courier New" w:hAnsi="Courier New" w:cs="Courier New" w:hint="default"/>
      </w:rPr>
    </w:lvl>
    <w:lvl w:ilvl="8" w:tplc="FFFFFFFF" w:tentative="1">
      <w:start w:val="1"/>
      <w:numFmt w:val="bullet"/>
      <w:lvlText w:val=""/>
      <w:lvlJc w:val="left"/>
      <w:pPr>
        <w:ind w:left="6600" w:hanging="360"/>
      </w:pPr>
      <w:rPr>
        <w:rFonts w:ascii="Wingdings" w:hAnsi="Wingdings" w:hint="default"/>
      </w:rPr>
    </w:lvl>
  </w:abstractNum>
  <w:abstractNum w:abstractNumId="23" w15:restartNumberingAfterBreak="0">
    <w:nsid w:val="6EDB29AC"/>
    <w:multiLevelType w:val="hybridMultilevel"/>
    <w:tmpl w:val="C79087C0"/>
    <w:lvl w:ilvl="0" w:tplc="DD2A25A4">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51A2BCD"/>
    <w:multiLevelType w:val="hybridMultilevel"/>
    <w:tmpl w:val="372AB4DC"/>
    <w:lvl w:ilvl="0" w:tplc="DD2A25A4">
      <w:numFmt w:val="bullet"/>
      <w:lvlText w:val="-"/>
      <w:lvlJc w:val="left"/>
      <w:pPr>
        <w:ind w:left="720" w:hanging="360"/>
      </w:pPr>
      <w:rPr>
        <w:rFonts w:ascii="Aptos" w:eastAsiaTheme="minorEastAsia" w:hAnsi="Aptos"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7E1C59C2"/>
    <w:multiLevelType w:val="hybridMultilevel"/>
    <w:tmpl w:val="513A958A"/>
    <w:lvl w:ilvl="0" w:tplc="DD2A25A4">
      <w:numFmt w:val="bullet"/>
      <w:lvlText w:val="-"/>
      <w:lvlJc w:val="left"/>
      <w:pPr>
        <w:ind w:left="1440" w:hanging="360"/>
      </w:pPr>
      <w:rPr>
        <w:rFonts w:ascii="Aptos" w:eastAsiaTheme="minorEastAsia" w:hAnsi="Aptos" w:cstheme="minorBidi"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num w:numId="1" w16cid:durableId="796724526">
    <w:abstractNumId w:val="16"/>
  </w:num>
  <w:num w:numId="2" w16cid:durableId="1389375175">
    <w:abstractNumId w:val="7"/>
  </w:num>
  <w:num w:numId="3" w16cid:durableId="368915442">
    <w:abstractNumId w:val="6"/>
  </w:num>
  <w:num w:numId="4" w16cid:durableId="718091597">
    <w:abstractNumId w:val="17"/>
  </w:num>
  <w:num w:numId="5" w16cid:durableId="522550000">
    <w:abstractNumId w:val="14"/>
  </w:num>
  <w:num w:numId="6" w16cid:durableId="574165478">
    <w:abstractNumId w:val="10"/>
  </w:num>
  <w:num w:numId="7" w16cid:durableId="1535188946">
    <w:abstractNumId w:val="12"/>
  </w:num>
  <w:num w:numId="8" w16cid:durableId="2024159836">
    <w:abstractNumId w:val="8"/>
  </w:num>
  <w:num w:numId="9" w16cid:durableId="1335186767">
    <w:abstractNumId w:val="4"/>
  </w:num>
  <w:num w:numId="10" w16cid:durableId="53814422">
    <w:abstractNumId w:val="15"/>
  </w:num>
  <w:num w:numId="11" w16cid:durableId="988363748">
    <w:abstractNumId w:val="21"/>
  </w:num>
  <w:num w:numId="12" w16cid:durableId="941688634">
    <w:abstractNumId w:val="24"/>
  </w:num>
  <w:num w:numId="13" w16cid:durableId="1636332210">
    <w:abstractNumId w:val="23"/>
  </w:num>
  <w:num w:numId="14" w16cid:durableId="708143948">
    <w:abstractNumId w:val="22"/>
  </w:num>
  <w:num w:numId="15" w16cid:durableId="1952541873">
    <w:abstractNumId w:val="25"/>
  </w:num>
  <w:num w:numId="16" w16cid:durableId="443421433">
    <w:abstractNumId w:val="0"/>
  </w:num>
  <w:num w:numId="17" w16cid:durableId="184950352">
    <w:abstractNumId w:val="2"/>
  </w:num>
  <w:num w:numId="18" w16cid:durableId="1258753501">
    <w:abstractNumId w:val="5"/>
  </w:num>
  <w:num w:numId="19" w16cid:durableId="2134513721">
    <w:abstractNumId w:val="3"/>
  </w:num>
  <w:num w:numId="20" w16cid:durableId="1260992122">
    <w:abstractNumId w:val="20"/>
  </w:num>
  <w:num w:numId="21" w16cid:durableId="539393520">
    <w:abstractNumId w:val="11"/>
  </w:num>
  <w:num w:numId="22" w16cid:durableId="750472422">
    <w:abstractNumId w:val="18"/>
  </w:num>
  <w:num w:numId="23" w16cid:durableId="1513838565">
    <w:abstractNumId w:val="13"/>
  </w:num>
  <w:num w:numId="24" w16cid:durableId="1839996448">
    <w:abstractNumId w:val="19"/>
  </w:num>
  <w:num w:numId="25" w16cid:durableId="1922136926">
    <w:abstractNumId w:val="9"/>
  </w:num>
  <w:num w:numId="26" w16cid:durableId="724643253">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savePreviewPicture/>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85FD4"/>
    <w:rsid w:val="00012602"/>
    <w:rsid w:val="000136C3"/>
    <w:rsid w:val="00030A88"/>
    <w:rsid w:val="00033099"/>
    <w:rsid w:val="00033A46"/>
    <w:rsid w:val="00035A55"/>
    <w:rsid w:val="00035C16"/>
    <w:rsid w:val="00046EF6"/>
    <w:rsid w:val="00055CEA"/>
    <w:rsid w:val="00067CE5"/>
    <w:rsid w:val="00075D9D"/>
    <w:rsid w:val="0007604E"/>
    <w:rsid w:val="00090727"/>
    <w:rsid w:val="000A7B06"/>
    <w:rsid w:val="000B4310"/>
    <w:rsid w:val="000C48AB"/>
    <w:rsid w:val="000D0836"/>
    <w:rsid w:val="000D2736"/>
    <w:rsid w:val="000E155C"/>
    <w:rsid w:val="000E3DF8"/>
    <w:rsid w:val="000E4F1A"/>
    <w:rsid w:val="000E5345"/>
    <w:rsid w:val="000E581F"/>
    <w:rsid w:val="000F50F1"/>
    <w:rsid w:val="0012034B"/>
    <w:rsid w:val="001348AF"/>
    <w:rsid w:val="001349C1"/>
    <w:rsid w:val="001367C3"/>
    <w:rsid w:val="0014149B"/>
    <w:rsid w:val="00145F2B"/>
    <w:rsid w:val="0015313D"/>
    <w:rsid w:val="001601D9"/>
    <w:rsid w:val="00163268"/>
    <w:rsid w:val="00171FF8"/>
    <w:rsid w:val="00181639"/>
    <w:rsid w:val="001879CB"/>
    <w:rsid w:val="001932DD"/>
    <w:rsid w:val="001A204C"/>
    <w:rsid w:val="001A3753"/>
    <w:rsid w:val="001A4ABB"/>
    <w:rsid w:val="001A6DF6"/>
    <w:rsid w:val="001B0CD2"/>
    <w:rsid w:val="001B2A7B"/>
    <w:rsid w:val="001C63AC"/>
    <w:rsid w:val="001C798A"/>
    <w:rsid w:val="001D14C4"/>
    <w:rsid w:val="001D2784"/>
    <w:rsid w:val="001D2AEB"/>
    <w:rsid w:val="001D6F8A"/>
    <w:rsid w:val="001E3C15"/>
    <w:rsid w:val="001F5C02"/>
    <w:rsid w:val="00201F36"/>
    <w:rsid w:val="00203CD2"/>
    <w:rsid w:val="0020425F"/>
    <w:rsid w:val="0021702E"/>
    <w:rsid w:val="00224F34"/>
    <w:rsid w:val="0023401E"/>
    <w:rsid w:val="0023634B"/>
    <w:rsid w:val="00241457"/>
    <w:rsid w:val="00244D60"/>
    <w:rsid w:val="00255EBB"/>
    <w:rsid w:val="00257012"/>
    <w:rsid w:val="00260D73"/>
    <w:rsid w:val="002625C1"/>
    <w:rsid w:val="00271D5A"/>
    <w:rsid w:val="002805A6"/>
    <w:rsid w:val="00293464"/>
    <w:rsid w:val="00294FAE"/>
    <w:rsid w:val="00295A43"/>
    <w:rsid w:val="002971E9"/>
    <w:rsid w:val="002A7791"/>
    <w:rsid w:val="002B0A26"/>
    <w:rsid w:val="002B73BA"/>
    <w:rsid w:val="002C4212"/>
    <w:rsid w:val="002C78A0"/>
    <w:rsid w:val="002D1026"/>
    <w:rsid w:val="002D205A"/>
    <w:rsid w:val="002E3E15"/>
    <w:rsid w:val="002F05C0"/>
    <w:rsid w:val="002F0A07"/>
    <w:rsid w:val="00304D36"/>
    <w:rsid w:val="00311B21"/>
    <w:rsid w:val="003133C2"/>
    <w:rsid w:val="00314228"/>
    <w:rsid w:val="00316D83"/>
    <w:rsid w:val="00327782"/>
    <w:rsid w:val="00350473"/>
    <w:rsid w:val="003630AA"/>
    <w:rsid w:val="00367157"/>
    <w:rsid w:val="00374AE1"/>
    <w:rsid w:val="00377450"/>
    <w:rsid w:val="00387F86"/>
    <w:rsid w:val="003A3DA3"/>
    <w:rsid w:val="003A6A19"/>
    <w:rsid w:val="003A7B61"/>
    <w:rsid w:val="003B2636"/>
    <w:rsid w:val="003B39D6"/>
    <w:rsid w:val="003B3D6A"/>
    <w:rsid w:val="003C4B71"/>
    <w:rsid w:val="003D3598"/>
    <w:rsid w:val="003E05CC"/>
    <w:rsid w:val="003E5C9D"/>
    <w:rsid w:val="003F1801"/>
    <w:rsid w:val="0040423B"/>
    <w:rsid w:val="0042390E"/>
    <w:rsid w:val="00427CBA"/>
    <w:rsid w:val="00434452"/>
    <w:rsid w:val="00436891"/>
    <w:rsid w:val="0044702C"/>
    <w:rsid w:val="00454BF5"/>
    <w:rsid w:val="00472716"/>
    <w:rsid w:val="00472BE0"/>
    <w:rsid w:val="00477111"/>
    <w:rsid w:val="004818C5"/>
    <w:rsid w:val="00483EAE"/>
    <w:rsid w:val="004843B8"/>
    <w:rsid w:val="00486CCF"/>
    <w:rsid w:val="004962C8"/>
    <w:rsid w:val="004967BA"/>
    <w:rsid w:val="004971E5"/>
    <w:rsid w:val="004A00B1"/>
    <w:rsid w:val="004A1605"/>
    <w:rsid w:val="004A3082"/>
    <w:rsid w:val="004A6882"/>
    <w:rsid w:val="004A69BF"/>
    <w:rsid w:val="004B4ED5"/>
    <w:rsid w:val="004C0864"/>
    <w:rsid w:val="004D0F46"/>
    <w:rsid w:val="004D1EE2"/>
    <w:rsid w:val="004D4377"/>
    <w:rsid w:val="004E0FC7"/>
    <w:rsid w:val="004E238E"/>
    <w:rsid w:val="004E3859"/>
    <w:rsid w:val="004F1BF6"/>
    <w:rsid w:val="004F29E5"/>
    <w:rsid w:val="004F517C"/>
    <w:rsid w:val="004F5F76"/>
    <w:rsid w:val="0051061C"/>
    <w:rsid w:val="005218BF"/>
    <w:rsid w:val="0052353C"/>
    <w:rsid w:val="00524645"/>
    <w:rsid w:val="00527988"/>
    <w:rsid w:val="00531E53"/>
    <w:rsid w:val="00532B5B"/>
    <w:rsid w:val="00540870"/>
    <w:rsid w:val="00541473"/>
    <w:rsid w:val="00551CF6"/>
    <w:rsid w:val="00554C62"/>
    <w:rsid w:val="00576C9A"/>
    <w:rsid w:val="005858DD"/>
    <w:rsid w:val="00587507"/>
    <w:rsid w:val="00590DEE"/>
    <w:rsid w:val="00591DB4"/>
    <w:rsid w:val="005937B7"/>
    <w:rsid w:val="005A0157"/>
    <w:rsid w:val="005A2086"/>
    <w:rsid w:val="005A6939"/>
    <w:rsid w:val="005B27F1"/>
    <w:rsid w:val="005B6468"/>
    <w:rsid w:val="005C14DD"/>
    <w:rsid w:val="005C263D"/>
    <w:rsid w:val="005D0E7C"/>
    <w:rsid w:val="005D23E4"/>
    <w:rsid w:val="005D280D"/>
    <w:rsid w:val="005D4631"/>
    <w:rsid w:val="005D598B"/>
    <w:rsid w:val="005D6E64"/>
    <w:rsid w:val="005E5AD8"/>
    <w:rsid w:val="005E66B7"/>
    <w:rsid w:val="005F12B3"/>
    <w:rsid w:val="005F728C"/>
    <w:rsid w:val="005F738F"/>
    <w:rsid w:val="00600EE1"/>
    <w:rsid w:val="0060257A"/>
    <w:rsid w:val="00603F09"/>
    <w:rsid w:val="00604BED"/>
    <w:rsid w:val="00607C8A"/>
    <w:rsid w:val="006115B3"/>
    <w:rsid w:val="00611950"/>
    <w:rsid w:val="00625273"/>
    <w:rsid w:val="006256C9"/>
    <w:rsid w:val="006257AE"/>
    <w:rsid w:val="0063072C"/>
    <w:rsid w:val="006405BA"/>
    <w:rsid w:val="006406D3"/>
    <w:rsid w:val="00642B4A"/>
    <w:rsid w:val="0064414B"/>
    <w:rsid w:val="0064632D"/>
    <w:rsid w:val="006471BE"/>
    <w:rsid w:val="00647ECE"/>
    <w:rsid w:val="006508D5"/>
    <w:rsid w:val="00654D71"/>
    <w:rsid w:val="00666526"/>
    <w:rsid w:val="0066657D"/>
    <w:rsid w:val="006767FA"/>
    <w:rsid w:val="00682EF1"/>
    <w:rsid w:val="00690204"/>
    <w:rsid w:val="006908EE"/>
    <w:rsid w:val="00693E24"/>
    <w:rsid w:val="00695D76"/>
    <w:rsid w:val="006A0117"/>
    <w:rsid w:val="006A60F3"/>
    <w:rsid w:val="006B5241"/>
    <w:rsid w:val="006C1168"/>
    <w:rsid w:val="006D1004"/>
    <w:rsid w:val="006D40C3"/>
    <w:rsid w:val="006D4C96"/>
    <w:rsid w:val="006E2395"/>
    <w:rsid w:val="006E462A"/>
    <w:rsid w:val="006F1074"/>
    <w:rsid w:val="00712E13"/>
    <w:rsid w:val="00715C9E"/>
    <w:rsid w:val="00720E48"/>
    <w:rsid w:val="007234D0"/>
    <w:rsid w:val="00725289"/>
    <w:rsid w:val="00727326"/>
    <w:rsid w:val="00732476"/>
    <w:rsid w:val="00736F34"/>
    <w:rsid w:val="0074125F"/>
    <w:rsid w:val="00750110"/>
    <w:rsid w:val="00750AC7"/>
    <w:rsid w:val="00751931"/>
    <w:rsid w:val="00760D13"/>
    <w:rsid w:val="00765751"/>
    <w:rsid w:val="00765E0E"/>
    <w:rsid w:val="007701EB"/>
    <w:rsid w:val="00771C92"/>
    <w:rsid w:val="0077203B"/>
    <w:rsid w:val="00773477"/>
    <w:rsid w:val="0078611B"/>
    <w:rsid w:val="00787C5B"/>
    <w:rsid w:val="007A57B7"/>
    <w:rsid w:val="007A74DB"/>
    <w:rsid w:val="007B0D84"/>
    <w:rsid w:val="007B1BED"/>
    <w:rsid w:val="007B7560"/>
    <w:rsid w:val="007C480C"/>
    <w:rsid w:val="007D7195"/>
    <w:rsid w:val="007D7E57"/>
    <w:rsid w:val="007E270E"/>
    <w:rsid w:val="007E708C"/>
    <w:rsid w:val="007F3FE2"/>
    <w:rsid w:val="007F674E"/>
    <w:rsid w:val="00804C16"/>
    <w:rsid w:val="0080693D"/>
    <w:rsid w:val="00807D6D"/>
    <w:rsid w:val="008106A4"/>
    <w:rsid w:val="00812A64"/>
    <w:rsid w:val="00814BDA"/>
    <w:rsid w:val="008224A5"/>
    <w:rsid w:val="00827437"/>
    <w:rsid w:val="00832791"/>
    <w:rsid w:val="00834A0A"/>
    <w:rsid w:val="00835CE9"/>
    <w:rsid w:val="00837F19"/>
    <w:rsid w:val="00853758"/>
    <w:rsid w:val="008543C8"/>
    <w:rsid w:val="0086044E"/>
    <w:rsid w:val="00863288"/>
    <w:rsid w:val="00866591"/>
    <w:rsid w:val="00875E30"/>
    <w:rsid w:val="00883E6A"/>
    <w:rsid w:val="008A121E"/>
    <w:rsid w:val="008A130A"/>
    <w:rsid w:val="008A2689"/>
    <w:rsid w:val="008A7B04"/>
    <w:rsid w:val="008B0E7A"/>
    <w:rsid w:val="008B187A"/>
    <w:rsid w:val="008B3C68"/>
    <w:rsid w:val="008C0666"/>
    <w:rsid w:val="008C414E"/>
    <w:rsid w:val="008D3451"/>
    <w:rsid w:val="008D4542"/>
    <w:rsid w:val="008E583B"/>
    <w:rsid w:val="00901727"/>
    <w:rsid w:val="00922702"/>
    <w:rsid w:val="00940819"/>
    <w:rsid w:val="009416CF"/>
    <w:rsid w:val="00943D0F"/>
    <w:rsid w:val="00947501"/>
    <w:rsid w:val="00965240"/>
    <w:rsid w:val="00967E8C"/>
    <w:rsid w:val="00971997"/>
    <w:rsid w:val="00981B8C"/>
    <w:rsid w:val="00984074"/>
    <w:rsid w:val="009844E7"/>
    <w:rsid w:val="00991146"/>
    <w:rsid w:val="009A036B"/>
    <w:rsid w:val="009A0F42"/>
    <w:rsid w:val="009A20AE"/>
    <w:rsid w:val="009A750E"/>
    <w:rsid w:val="009B2FF8"/>
    <w:rsid w:val="009B3AAE"/>
    <w:rsid w:val="009C17FA"/>
    <w:rsid w:val="009C2170"/>
    <w:rsid w:val="009C2F4A"/>
    <w:rsid w:val="009C773C"/>
    <w:rsid w:val="009D2EBC"/>
    <w:rsid w:val="009E4026"/>
    <w:rsid w:val="009F4046"/>
    <w:rsid w:val="009F54AA"/>
    <w:rsid w:val="00A0119C"/>
    <w:rsid w:val="00A11505"/>
    <w:rsid w:val="00A20B56"/>
    <w:rsid w:val="00A214A5"/>
    <w:rsid w:val="00A21F53"/>
    <w:rsid w:val="00A22C7B"/>
    <w:rsid w:val="00A23605"/>
    <w:rsid w:val="00A2553A"/>
    <w:rsid w:val="00A2767F"/>
    <w:rsid w:val="00A2769C"/>
    <w:rsid w:val="00A2787A"/>
    <w:rsid w:val="00A352CC"/>
    <w:rsid w:val="00A3756F"/>
    <w:rsid w:val="00A43059"/>
    <w:rsid w:val="00A455C6"/>
    <w:rsid w:val="00A475BA"/>
    <w:rsid w:val="00A55AF1"/>
    <w:rsid w:val="00A65850"/>
    <w:rsid w:val="00A668F9"/>
    <w:rsid w:val="00A722FC"/>
    <w:rsid w:val="00A75091"/>
    <w:rsid w:val="00A75839"/>
    <w:rsid w:val="00A765F6"/>
    <w:rsid w:val="00A7719D"/>
    <w:rsid w:val="00A85327"/>
    <w:rsid w:val="00A97C55"/>
    <w:rsid w:val="00A97EA5"/>
    <w:rsid w:val="00AA3FFA"/>
    <w:rsid w:val="00AA6C40"/>
    <w:rsid w:val="00AB0EB3"/>
    <w:rsid w:val="00AB44EB"/>
    <w:rsid w:val="00AD7020"/>
    <w:rsid w:val="00AE6DBB"/>
    <w:rsid w:val="00AF30C2"/>
    <w:rsid w:val="00AF4AF5"/>
    <w:rsid w:val="00B06E9E"/>
    <w:rsid w:val="00B1162F"/>
    <w:rsid w:val="00B1359B"/>
    <w:rsid w:val="00B2128C"/>
    <w:rsid w:val="00B258C9"/>
    <w:rsid w:val="00B26C36"/>
    <w:rsid w:val="00B30F60"/>
    <w:rsid w:val="00B37A8D"/>
    <w:rsid w:val="00B40A87"/>
    <w:rsid w:val="00B5193E"/>
    <w:rsid w:val="00B6121E"/>
    <w:rsid w:val="00B67B01"/>
    <w:rsid w:val="00B72922"/>
    <w:rsid w:val="00B74437"/>
    <w:rsid w:val="00B75E24"/>
    <w:rsid w:val="00B80252"/>
    <w:rsid w:val="00B804D3"/>
    <w:rsid w:val="00B87467"/>
    <w:rsid w:val="00B87C8D"/>
    <w:rsid w:val="00B92214"/>
    <w:rsid w:val="00BB05C9"/>
    <w:rsid w:val="00BB2496"/>
    <w:rsid w:val="00BB3853"/>
    <w:rsid w:val="00BB3B41"/>
    <w:rsid w:val="00BB534A"/>
    <w:rsid w:val="00BB5BF7"/>
    <w:rsid w:val="00BC6A70"/>
    <w:rsid w:val="00BD46D6"/>
    <w:rsid w:val="00BE06EB"/>
    <w:rsid w:val="00BE1009"/>
    <w:rsid w:val="00BE637D"/>
    <w:rsid w:val="00BE686B"/>
    <w:rsid w:val="00BF460F"/>
    <w:rsid w:val="00BF5246"/>
    <w:rsid w:val="00BF5606"/>
    <w:rsid w:val="00BF57E0"/>
    <w:rsid w:val="00BF6B26"/>
    <w:rsid w:val="00C0271A"/>
    <w:rsid w:val="00C0544F"/>
    <w:rsid w:val="00C06D1D"/>
    <w:rsid w:val="00C12AA6"/>
    <w:rsid w:val="00C142B6"/>
    <w:rsid w:val="00C212F4"/>
    <w:rsid w:val="00C27FA9"/>
    <w:rsid w:val="00C35971"/>
    <w:rsid w:val="00C36881"/>
    <w:rsid w:val="00C47545"/>
    <w:rsid w:val="00C56791"/>
    <w:rsid w:val="00C62FB1"/>
    <w:rsid w:val="00C7352A"/>
    <w:rsid w:val="00C76A10"/>
    <w:rsid w:val="00C8404F"/>
    <w:rsid w:val="00C945C7"/>
    <w:rsid w:val="00C96B15"/>
    <w:rsid w:val="00CA195B"/>
    <w:rsid w:val="00CA55C2"/>
    <w:rsid w:val="00CA5AEE"/>
    <w:rsid w:val="00CA6603"/>
    <w:rsid w:val="00CB085C"/>
    <w:rsid w:val="00CB3031"/>
    <w:rsid w:val="00CB6571"/>
    <w:rsid w:val="00CC46BA"/>
    <w:rsid w:val="00CD5ECA"/>
    <w:rsid w:val="00CD60E2"/>
    <w:rsid w:val="00CE079C"/>
    <w:rsid w:val="00CE0CDA"/>
    <w:rsid w:val="00CE0F83"/>
    <w:rsid w:val="00CF0785"/>
    <w:rsid w:val="00CF0C4C"/>
    <w:rsid w:val="00CF617B"/>
    <w:rsid w:val="00CF62D4"/>
    <w:rsid w:val="00CF7F8C"/>
    <w:rsid w:val="00D03E2F"/>
    <w:rsid w:val="00D07F09"/>
    <w:rsid w:val="00D10C6A"/>
    <w:rsid w:val="00D14C1D"/>
    <w:rsid w:val="00D17ACD"/>
    <w:rsid w:val="00D2276B"/>
    <w:rsid w:val="00D242C8"/>
    <w:rsid w:val="00D247B8"/>
    <w:rsid w:val="00D44282"/>
    <w:rsid w:val="00D45140"/>
    <w:rsid w:val="00D51104"/>
    <w:rsid w:val="00D557CD"/>
    <w:rsid w:val="00D705DF"/>
    <w:rsid w:val="00D808B8"/>
    <w:rsid w:val="00D941EE"/>
    <w:rsid w:val="00DA312B"/>
    <w:rsid w:val="00DB090C"/>
    <w:rsid w:val="00DB3F06"/>
    <w:rsid w:val="00DB52EB"/>
    <w:rsid w:val="00DE38A9"/>
    <w:rsid w:val="00DF3FB8"/>
    <w:rsid w:val="00DF76F3"/>
    <w:rsid w:val="00E02F7E"/>
    <w:rsid w:val="00E03BFA"/>
    <w:rsid w:val="00E11D66"/>
    <w:rsid w:val="00E20069"/>
    <w:rsid w:val="00E2238C"/>
    <w:rsid w:val="00E23E45"/>
    <w:rsid w:val="00E27A45"/>
    <w:rsid w:val="00E30670"/>
    <w:rsid w:val="00E317BB"/>
    <w:rsid w:val="00E36F60"/>
    <w:rsid w:val="00E41025"/>
    <w:rsid w:val="00E4344F"/>
    <w:rsid w:val="00E46668"/>
    <w:rsid w:val="00E53CD3"/>
    <w:rsid w:val="00E63669"/>
    <w:rsid w:val="00E65908"/>
    <w:rsid w:val="00E67B51"/>
    <w:rsid w:val="00E702B6"/>
    <w:rsid w:val="00E72E17"/>
    <w:rsid w:val="00E73626"/>
    <w:rsid w:val="00E8034F"/>
    <w:rsid w:val="00E85FD4"/>
    <w:rsid w:val="00E86BD0"/>
    <w:rsid w:val="00E9157E"/>
    <w:rsid w:val="00E9671E"/>
    <w:rsid w:val="00E979BC"/>
    <w:rsid w:val="00EA36CF"/>
    <w:rsid w:val="00EA64AE"/>
    <w:rsid w:val="00EB1EDF"/>
    <w:rsid w:val="00EB62E8"/>
    <w:rsid w:val="00EC49FE"/>
    <w:rsid w:val="00ED0FF7"/>
    <w:rsid w:val="00ED1B74"/>
    <w:rsid w:val="00EE3B41"/>
    <w:rsid w:val="00EF5792"/>
    <w:rsid w:val="00F02FB9"/>
    <w:rsid w:val="00F06329"/>
    <w:rsid w:val="00F13B99"/>
    <w:rsid w:val="00F1599E"/>
    <w:rsid w:val="00F31734"/>
    <w:rsid w:val="00F33528"/>
    <w:rsid w:val="00F3597E"/>
    <w:rsid w:val="00F42EDC"/>
    <w:rsid w:val="00F4718C"/>
    <w:rsid w:val="00F60408"/>
    <w:rsid w:val="00F630C3"/>
    <w:rsid w:val="00F665BF"/>
    <w:rsid w:val="00F66CE2"/>
    <w:rsid w:val="00F85E41"/>
    <w:rsid w:val="00F8797E"/>
    <w:rsid w:val="00F903E7"/>
    <w:rsid w:val="00F90CEE"/>
    <w:rsid w:val="00F9177E"/>
    <w:rsid w:val="00F949E4"/>
    <w:rsid w:val="00F95493"/>
    <w:rsid w:val="00FA38D9"/>
    <w:rsid w:val="00FB2CF2"/>
    <w:rsid w:val="00FB48B7"/>
    <w:rsid w:val="00FB6C5A"/>
    <w:rsid w:val="00FC64BB"/>
    <w:rsid w:val="00FD314F"/>
    <w:rsid w:val="00FD55E3"/>
    <w:rsid w:val="00FE00B5"/>
    <w:rsid w:val="00FF7F19"/>
    <w:rsid w:val="04E73385"/>
    <w:rsid w:val="204A68DA"/>
    <w:rsid w:val="4B53F4C8"/>
    <w:rsid w:val="68BD312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F6C6EB"/>
  <w15:chartTrackingRefBased/>
  <w15:docId w15:val="{EE0C86F7-9F9C-4DEF-901C-D1763F02BE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1C63AC"/>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E86BD0"/>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F60408"/>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E72E17"/>
    <w:rPr>
      <w:color w:val="0563C1" w:themeColor="hyperlink"/>
      <w:u w:val="single"/>
    </w:rPr>
  </w:style>
  <w:style w:type="character" w:styleId="UnresolvedMention">
    <w:name w:val="Unresolved Mention"/>
    <w:basedOn w:val="DefaultParagraphFont"/>
    <w:uiPriority w:val="99"/>
    <w:semiHidden/>
    <w:unhideWhenUsed/>
    <w:rsid w:val="004D4377"/>
    <w:rPr>
      <w:color w:val="808080"/>
      <w:shd w:val="clear" w:color="auto" w:fill="E6E6E6"/>
    </w:rPr>
  </w:style>
  <w:style w:type="paragraph" w:styleId="BalloonText">
    <w:name w:val="Balloon Text"/>
    <w:basedOn w:val="Normal"/>
    <w:link w:val="BalloonTextChar"/>
    <w:uiPriority w:val="99"/>
    <w:semiHidden/>
    <w:unhideWhenUsed/>
    <w:rsid w:val="004D4377"/>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D4377"/>
    <w:rPr>
      <w:rFonts w:ascii="Segoe UI" w:hAnsi="Segoe UI" w:cs="Segoe UI"/>
      <w:sz w:val="18"/>
      <w:szCs w:val="18"/>
    </w:rPr>
  </w:style>
  <w:style w:type="paragraph" w:styleId="Header">
    <w:name w:val="header"/>
    <w:basedOn w:val="Normal"/>
    <w:link w:val="HeaderChar"/>
    <w:uiPriority w:val="99"/>
    <w:unhideWhenUsed/>
    <w:rsid w:val="00BE686B"/>
    <w:pPr>
      <w:tabs>
        <w:tab w:val="center" w:pos="4680"/>
        <w:tab w:val="right" w:pos="9360"/>
      </w:tabs>
      <w:spacing w:after="0" w:line="240" w:lineRule="auto"/>
    </w:pPr>
  </w:style>
  <w:style w:type="character" w:customStyle="1" w:styleId="HeaderChar">
    <w:name w:val="Header Char"/>
    <w:basedOn w:val="DefaultParagraphFont"/>
    <w:link w:val="Header"/>
    <w:uiPriority w:val="99"/>
    <w:rsid w:val="00BE686B"/>
  </w:style>
  <w:style w:type="paragraph" w:styleId="Footer">
    <w:name w:val="footer"/>
    <w:basedOn w:val="Normal"/>
    <w:link w:val="FooterChar"/>
    <w:uiPriority w:val="99"/>
    <w:unhideWhenUsed/>
    <w:rsid w:val="00BE686B"/>
    <w:pPr>
      <w:tabs>
        <w:tab w:val="center" w:pos="4680"/>
        <w:tab w:val="right" w:pos="9360"/>
      </w:tabs>
      <w:spacing w:after="0" w:line="240" w:lineRule="auto"/>
    </w:pPr>
  </w:style>
  <w:style w:type="character" w:customStyle="1" w:styleId="FooterChar">
    <w:name w:val="Footer Char"/>
    <w:basedOn w:val="DefaultParagraphFont"/>
    <w:link w:val="Footer"/>
    <w:uiPriority w:val="99"/>
    <w:rsid w:val="00BE686B"/>
  </w:style>
  <w:style w:type="table" w:styleId="TableGrid">
    <w:name w:val="Table Grid"/>
    <w:basedOn w:val="TableNormal"/>
    <w:uiPriority w:val="39"/>
    <w:rsid w:val="00554C6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A765F6"/>
    <w:rPr>
      <w:color w:val="808080"/>
    </w:rPr>
  </w:style>
  <w:style w:type="paragraph" w:styleId="NormalWeb">
    <w:name w:val="Normal (Web)"/>
    <w:basedOn w:val="Normal"/>
    <w:uiPriority w:val="99"/>
    <w:semiHidden/>
    <w:unhideWhenUsed/>
    <w:rsid w:val="00B5193E"/>
    <w:pPr>
      <w:spacing w:before="100" w:beforeAutospacing="1" w:after="100" w:afterAutospacing="1" w:line="240" w:lineRule="auto"/>
    </w:pPr>
    <w:rPr>
      <w:rFonts w:ascii="Times New Roman" w:eastAsia="Times New Roman" w:hAnsi="Times New Roman" w:cs="Times New Roman"/>
      <w:sz w:val="24"/>
      <w:szCs w:val="24"/>
    </w:rPr>
  </w:style>
  <w:style w:type="character" w:styleId="Strong">
    <w:name w:val="Strong"/>
    <w:basedOn w:val="DefaultParagraphFont"/>
    <w:uiPriority w:val="22"/>
    <w:qFormat/>
    <w:rsid w:val="00B5193E"/>
    <w:rPr>
      <w:b/>
      <w:bCs/>
    </w:rPr>
  </w:style>
  <w:style w:type="character" w:customStyle="1" w:styleId="Heading1Char">
    <w:name w:val="Heading 1 Char"/>
    <w:basedOn w:val="DefaultParagraphFont"/>
    <w:link w:val="Heading1"/>
    <w:uiPriority w:val="9"/>
    <w:rsid w:val="001C63AC"/>
    <w:rPr>
      <w:rFonts w:asciiTheme="majorHAnsi" w:eastAsiaTheme="majorEastAsia" w:hAnsiTheme="majorHAnsi" w:cstheme="majorBidi"/>
      <w:color w:val="2E74B5" w:themeColor="accent1" w:themeShade="BF"/>
      <w:sz w:val="32"/>
      <w:szCs w:val="32"/>
    </w:rPr>
  </w:style>
  <w:style w:type="character" w:customStyle="1" w:styleId="Heading2Char">
    <w:name w:val="Heading 2 Char"/>
    <w:basedOn w:val="DefaultParagraphFont"/>
    <w:link w:val="Heading2"/>
    <w:uiPriority w:val="9"/>
    <w:rsid w:val="00E86BD0"/>
    <w:rPr>
      <w:rFonts w:asciiTheme="majorHAnsi" w:eastAsiaTheme="majorEastAsia" w:hAnsiTheme="majorHAnsi" w:cstheme="majorBidi"/>
      <w:color w:val="2E74B5" w:themeColor="accent1" w:themeShade="BF"/>
      <w:sz w:val="26"/>
      <w:szCs w:val="26"/>
    </w:rPr>
  </w:style>
  <w:style w:type="paragraph" w:styleId="ListParagraph">
    <w:name w:val="List Paragraph"/>
    <w:basedOn w:val="Normal"/>
    <w:uiPriority w:val="34"/>
    <w:qFormat/>
    <w:rsid w:val="00807D6D"/>
    <w:pPr>
      <w:ind w:left="720"/>
      <w:contextualSpacing/>
    </w:pPr>
    <w:rPr>
      <w:kern w:val="2"/>
      <w14:ligatures w14:val="standardContextual"/>
    </w:rPr>
  </w:style>
  <w:style w:type="paragraph" w:styleId="Title">
    <w:name w:val="Title"/>
    <w:basedOn w:val="Normal"/>
    <w:next w:val="Normal"/>
    <w:link w:val="TitleChar"/>
    <w:uiPriority w:val="10"/>
    <w:qFormat/>
    <w:rsid w:val="002805A6"/>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805A6"/>
    <w:rPr>
      <w:rFonts w:asciiTheme="majorHAnsi" w:eastAsiaTheme="majorEastAsia" w:hAnsiTheme="majorHAnsi" w:cstheme="majorBidi"/>
      <w:spacing w:val="-10"/>
      <w:kern w:val="28"/>
      <w:sz w:val="56"/>
      <w:szCs w:val="56"/>
    </w:rPr>
  </w:style>
  <w:style w:type="character" w:customStyle="1" w:styleId="Heading3Char">
    <w:name w:val="Heading 3 Char"/>
    <w:basedOn w:val="DefaultParagraphFont"/>
    <w:link w:val="Heading3"/>
    <w:uiPriority w:val="9"/>
    <w:rsid w:val="00F60408"/>
    <w:rPr>
      <w:rFonts w:asciiTheme="majorHAnsi" w:eastAsiaTheme="majorEastAsia" w:hAnsiTheme="majorHAnsi" w:cstheme="majorBidi"/>
      <w:color w:val="1F4D78" w:themeColor="accent1" w:themeShade="7F"/>
      <w:sz w:val="24"/>
      <w:szCs w:val="24"/>
    </w:rPr>
  </w:style>
  <w:style w:type="character" w:styleId="Emphasis">
    <w:name w:val="Emphasis"/>
    <w:basedOn w:val="DefaultParagraphFont"/>
    <w:uiPriority w:val="20"/>
    <w:qFormat/>
    <w:rsid w:val="003B39D6"/>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7298066">
      <w:bodyDiv w:val="1"/>
      <w:marLeft w:val="0"/>
      <w:marRight w:val="0"/>
      <w:marTop w:val="0"/>
      <w:marBottom w:val="0"/>
      <w:divBdr>
        <w:top w:val="none" w:sz="0" w:space="0" w:color="auto"/>
        <w:left w:val="none" w:sz="0" w:space="0" w:color="auto"/>
        <w:bottom w:val="none" w:sz="0" w:space="0" w:color="auto"/>
        <w:right w:val="none" w:sz="0" w:space="0" w:color="auto"/>
      </w:divBdr>
    </w:div>
    <w:div w:id="557590365">
      <w:bodyDiv w:val="1"/>
      <w:marLeft w:val="0"/>
      <w:marRight w:val="0"/>
      <w:marTop w:val="0"/>
      <w:marBottom w:val="0"/>
      <w:divBdr>
        <w:top w:val="none" w:sz="0" w:space="0" w:color="auto"/>
        <w:left w:val="none" w:sz="0" w:space="0" w:color="auto"/>
        <w:bottom w:val="none" w:sz="0" w:space="0" w:color="auto"/>
        <w:right w:val="none" w:sz="0" w:space="0" w:color="auto"/>
      </w:divBdr>
    </w:div>
    <w:div w:id="649553447">
      <w:bodyDiv w:val="1"/>
      <w:marLeft w:val="0"/>
      <w:marRight w:val="0"/>
      <w:marTop w:val="0"/>
      <w:marBottom w:val="0"/>
      <w:divBdr>
        <w:top w:val="none" w:sz="0" w:space="0" w:color="auto"/>
        <w:left w:val="none" w:sz="0" w:space="0" w:color="auto"/>
        <w:bottom w:val="none" w:sz="0" w:space="0" w:color="auto"/>
        <w:right w:val="none" w:sz="0" w:space="0" w:color="auto"/>
      </w:divBdr>
    </w:div>
    <w:div w:id="780612852">
      <w:bodyDiv w:val="1"/>
      <w:marLeft w:val="0"/>
      <w:marRight w:val="0"/>
      <w:marTop w:val="0"/>
      <w:marBottom w:val="0"/>
      <w:divBdr>
        <w:top w:val="none" w:sz="0" w:space="0" w:color="auto"/>
        <w:left w:val="none" w:sz="0" w:space="0" w:color="auto"/>
        <w:bottom w:val="none" w:sz="0" w:space="0" w:color="auto"/>
        <w:right w:val="none" w:sz="0" w:space="0" w:color="auto"/>
      </w:divBdr>
    </w:div>
    <w:div w:id="898975945">
      <w:bodyDiv w:val="1"/>
      <w:marLeft w:val="0"/>
      <w:marRight w:val="0"/>
      <w:marTop w:val="0"/>
      <w:marBottom w:val="0"/>
      <w:divBdr>
        <w:top w:val="none" w:sz="0" w:space="0" w:color="auto"/>
        <w:left w:val="none" w:sz="0" w:space="0" w:color="auto"/>
        <w:bottom w:val="none" w:sz="0" w:space="0" w:color="auto"/>
        <w:right w:val="none" w:sz="0" w:space="0" w:color="auto"/>
      </w:divBdr>
    </w:div>
    <w:div w:id="940646482">
      <w:bodyDiv w:val="1"/>
      <w:marLeft w:val="0"/>
      <w:marRight w:val="0"/>
      <w:marTop w:val="0"/>
      <w:marBottom w:val="0"/>
      <w:divBdr>
        <w:top w:val="none" w:sz="0" w:space="0" w:color="auto"/>
        <w:left w:val="none" w:sz="0" w:space="0" w:color="auto"/>
        <w:bottom w:val="none" w:sz="0" w:space="0" w:color="auto"/>
        <w:right w:val="none" w:sz="0" w:space="0" w:color="auto"/>
      </w:divBdr>
    </w:div>
    <w:div w:id="967929938">
      <w:bodyDiv w:val="1"/>
      <w:marLeft w:val="0"/>
      <w:marRight w:val="0"/>
      <w:marTop w:val="0"/>
      <w:marBottom w:val="0"/>
      <w:divBdr>
        <w:top w:val="none" w:sz="0" w:space="0" w:color="auto"/>
        <w:left w:val="none" w:sz="0" w:space="0" w:color="auto"/>
        <w:bottom w:val="none" w:sz="0" w:space="0" w:color="auto"/>
        <w:right w:val="none" w:sz="0" w:space="0" w:color="auto"/>
      </w:divBdr>
    </w:div>
    <w:div w:id="1002318609">
      <w:bodyDiv w:val="1"/>
      <w:marLeft w:val="0"/>
      <w:marRight w:val="0"/>
      <w:marTop w:val="0"/>
      <w:marBottom w:val="0"/>
      <w:divBdr>
        <w:top w:val="none" w:sz="0" w:space="0" w:color="auto"/>
        <w:left w:val="none" w:sz="0" w:space="0" w:color="auto"/>
        <w:bottom w:val="none" w:sz="0" w:space="0" w:color="auto"/>
        <w:right w:val="none" w:sz="0" w:space="0" w:color="auto"/>
      </w:divBdr>
    </w:div>
    <w:div w:id="1090389404">
      <w:bodyDiv w:val="1"/>
      <w:marLeft w:val="0"/>
      <w:marRight w:val="0"/>
      <w:marTop w:val="0"/>
      <w:marBottom w:val="0"/>
      <w:divBdr>
        <w:top w:val="none" w:sz="0" w:space="0" w:color="auto"/>
        <w:left w:val="none" w:sz="0" w:space="0" w:color="auto"/>
        <w:bottom w:val="none" w:sz="0" w:space="0" w:color="auto"/>
        <w:right w:val="none" w:sz="0" w:space="0" w:color="auto"/>
      </w:divBdr>
    </w:div>
    <w:div w:id="1171945590">
      <w:bodyDiv w:val="1"/>
      <w:marLeft w:val="0"/>
      <w:marRight w:val="0"/>
      <w:marTop w:val="0"/>
      <w:marBottom w:val="0"/>
      <w:divBdr>
        <w:top w:val="none" w:sz="0" w:space="0" w:color="auto"/>
        <w:left w:val="none" w:sz="0" w:space="0" w:color="auto"/>
        <w:bottom w:val="none" w:sz="0" w:space="0" w:color="auto"/>
        <w:right w:val="none" w:sz="0" w:space="0" w:color="auto"/>
      </w:divBdr>
    </w:div>
    <w:div w:id="1209223770">
      <w:bodyDiv w:val="1"/>
      <w:marLeft w:val="0"/>
      <w:marRight w:val="0"/>
      <w:marTop w:val="0"/>
      <w:marBottom w:val="0"/>
      <w:divBdr>
        <w:top w:val="none" w:sz="0" w:space="0" w:color="auto"/>
        <w:left w:val="none" w:sz="0" w:space="0" w:color="auto"/>
        <w:bottom w:val="none" w:sz="0" w:space="0" w:color="auto"/>
        <w:right w:val="none" w:sz="0" w:space="0" w:color="auto"/>
      </w:divBdr>
    </w:div>
    <w:div w:id="1272007488">
      <w:bodyDiv w:val="1"/>
      <w:marLeft w:val="0"/>
      <w:marRight w:val="0"/>
      <w:marTop w:val="0"/>
      <w:marBottom w:val="0"/>
      <w:divBdr>
        <w:top w:val="none" w:sz="0" w:space="0" w:color="auto"/>
        <w:left w:val="none" w:sz="0" w:space="0" w:color="auto"/>
        <w:bottom w:val="none" w:sz="0" w:space="0" w:color="auto"/>
        <w:right w:val="none" w:sz="0" w:space="0" w:color="auto"/>
      </w:divBdr>
    </w:div>
    <w:div w:id="1290621570">
      <w:bodyDiv w:val="1"/>
      <w:marLeft w:val="0"/>
      <w:marRight w:val="0"/>
      <w:marTop w:val="0"/>
      <w:marBottom w:val="0"/>
      <w:divBdr>
        <w:top w:val="none" w:sz="0" w:space="0" w:color="auto"/>
        <w:left w:val="none" w:sz="0" w:space="0" w:color="auto"/>
        <w:bottom w:val="none" w:sz="0" w:space="0" w:color="auto"/>
        <w:right w:val="none" w:sz="0" w:space="0" w:color="auto"/>
      </w:divBdr>
    </w:div>
    <w:div w:id="1426145487">
      <w:bodyDiv w:val="1"/>
      <w:marLeft w:val="0"/>
      <w:marRight w:val="0"/>
      <w:marTop w:val="0"/>
      <w:marBottom w:val="0"/>
      <w:divBdr>
        <w:top w:val="none" w:sz="0" w:space="0" w:color="auto"/>
        <w:left w:val="none" w:sz="0" w:space="0" w:color="auto"/>
        <w:bottom w:val="none" w:sz="0" w:space="0" w:color="auto"/>
        <w:right w:val="none" w:sz="0" w:space="0" w:color="auto"/>
      </w:divBdr>
    </w:div>
    <w:div w:id="1649751174">
      <w:bodyDiv w:val="1"/>
      <w:marLeft w:val="0"/>
      <w:marRight w:val="0"/>
      <w:marTop w:val="0"/>
      <w:marBottom w:val="0"/>
      <w:divBdr>
        <w:top w:val="none" w:sz="0" w:space="0" w:color="auto"/>
        <w:left w:val="none" w:sz="0" w:space="0" w:color="auto"/>
        <w:bottom w:val="none" w:sz="0" w:space="0" w:color="auto"/>
        <w:right w:val="none" w:sz="0" w:space="0" w:color="auto"/>
      </w:divBdr>
    </w:div>
    <w:div w:id="1882592729">
      <w:bodyDiv w:val="1"/>
      <w:marLeft w:val="0"/>
      <w:marRight w:val="0"/>
      <w:marTop w:val="0"/>
      <w:marBottom w:val="0"/>
      <w:divBdr>
        <w:top w:val="none" w:sz="0" w:space="0" w:color="auto"/>
        <w:left w:val="none" w:sz="0" w:space="0" w:color="auto"/>
        <w:bottom w:val="none" w:sz="0" w:space="0" w:color="auto"/>
        <w:right w:val="none" w:sz="0" w:space="0" w:color="auto"/>
      </w:divBdr>
    </w:div>
    <w:div w:id="1949657315">
      <w:bodyDiv w:val="1"/>
      <w:marLeft w:val="0"/>
      <w:marRight w:val="0"/>
      <w:marTop w:val="0"/>
      <w:marBottom w:val="0"/>
      <w:divBdr>
        <w:top w:val="none" w:sz="0" w:space="0" w:color="auto"/>
        <w:left w:val="none" w:sz="0" w:space="0" w:color="auto"/>
        <w:bottom w:val="none" w:sz="0" w:space="0" w:color="auto"/>
        <w:right w:val="none" w:sz="0" w:space="0" w:color="auto"/>
      </w:divBdr>
      <w:divsChild>
        <w:div w:id="742793825">
          <w:marLeft w:val="0"/>
          <w:marRight w:val="0"/>
          <w:marTop w:val="0"/>
          <w:marBottom w:val="0"/>
          <w:divBdr>
            <w:top w:val="none" w:sz="0" w:space="0" w:color="auto"/>
            <w:left w:val="none" w:sz="0" w:space="0" w:color="auto"/>
            <w:bottom w:val="none" w:sz="0" w:space="0" w:color="auto"/>
            <w:right w:val="none" w:sz="0" w:space="0" w:color="auto"/>
          </w:divBdr>
          <w:divsChild>
            <w:div w:id="956058728">
              <w:marLeft w:val="0"/>
              <w:marRight w:val="0"/>
              <w:marTop w:val="0"/>
              <w:marBottom w:val="0"/>
              <w:divBdr>
                <w:top w:val="single" w:sz="8" w:space="1" w:color="auto"/>
                <w:left w:val="single" w:sz="8" w:space="4" w:color="auto"/>
                <w:bottom w:val="single" w:sz="8" w:space="1" w:color="auto"/>
                <w:right w:val="single" w:sz="8" w:space="4" w:color="auto"/>
              </w:divBdr>
            </w:div>
          </w:divsChild>
        </w:div>
      </w:divsChild>
    </w:div>
    <w:div w:id="1955360756">
      <w:bodyDiv w:val="1"/>
      <w:marLeft w:val="0"/>
      <w:marRight w:val="0"/>
      <w:marTop w:val="0"/>
      <w:marBottom w:val="0"/>
      <w:divBdr>
        <w:top w:val="none" w:sz="0" w:space="0" w:color="auto"/>
        <w:left w:val="none" w:sz="0" w:space="0" w:color="auto"/>
        <w:bottom w:val="none" w:sz="0" w:space="0" w:color="auto"/>
        <w:right w:val="none" w:sz="0" w:space="0" w:color="auto"/>
      </w:divBdr>
    </w:div>
    <w:div w:id="19809878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glossaryDocument" Target="glossary/document.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8492086-3531-4796-A033-202DEB97D968}"/>
      </w:docPartPr>
      <w:docPartBody>
        <w:p w:rsidR="006C358B" w:rsidRDefault="00CF0C4C">
          <w:r w:rsidRPr="00B74437">
            <w:rPr>
              <w:rStyle w:val="PlaceholderText"/>
              <w:b/>
              <w:bCs/>
              <w:sz w:val="32"/>
              <w:szCs w:val="32"/>
            </w:rPr>
            <w:t>[Resolution Number]</w:t>
          </w:r>
          <w:r w:rsidRPr="004D5FBA">
            <w:rPr>
              <w:rStyle w:val="PlaceholderText"/>
            </w:rPr>
            <w:t>Click or tap here to enter text.</w:t>
          </w:r>
        </w:p>
      </w:docPartBody>
    </w:docPart>
    <w:docPart>
      <w:docPartPr>
        <w:name w:val="0AEC7C09E62B4545A7EA018CCA4401E8"/>
        <w:category>
          <w:name w:val="General"/>
          <w:gallery w:val="placeholder"/>
        </w:category>
        <w:types>
          <w:type w:val="bbPlcHdr"/>
        </w:types>
        <w:behaviors>
          <w:behavior w:val="content"/>
        </w:behaviors>
        <w:guid w:val="{4AA5BB7E-4CDE-4148-97BF-B0147D7E27E3}"/>
      </w:docPartPr>
      <w:docPartBody>
        <w:p w:rsidR="006C358B" w:rsidRDefault="00CF0C4C">
          <w:r w:rsidRPr="00B70234">
            <w:rPr>
              <w:rStyle w:val="PlaceholderText"/>
            </w:rPr>
            <w:t>[Title]</w:t>
          </w:r>
        </w:p>
      </w:docPartBody>
    </w:docPart>
    <w:docPart>
      <w:docPartPr>
        <w:name w:val="A4303D0652CF4DD390F90D2A8A59A06A"/>
        <w:category>
          <w:name w:val="General"/>
          <w:gallery w:val="placeholder"/>
        </w:category>
        <w:types>
          <w:type w:val="bbPlcHdr"/>
        </w:types>
        <w:behaviors>
          <w:behavior w:val="content"/>
        </w:behaviors>
        <w:guid w:val="{08D4F25A-740A-4E31-BB91-FC92C0A226BF}"/>
      </w:docPartPr>
      <w:docPartBody>
        <w:p w:rsidR="00D901AF" w:rsidRDefault="000F50F1" w:rsidP="000F50F1">
          <w:pPr>
            <w:pStyle w:val="A4303D0652CF4DD390F90D2A8A59A06A"/>
          </w:pPr>
          <w:r w:rsidRPr="00503FDC">
            <w:rPr>
              <w:rStyle w:val="PlaceholderText"/>
            </w:rPr>
            <w:t>[Policy #]</w:t>
          </w:r>
        </w:p>
      </w:docPartBody>
    </w:docPart>
    <w:docPart>
      <w:docPartPr>
        <w:name w:val="DefaultPlaceholder_-1854013437"/>
        <w:category>
          <w:name w:val="General"/>
          <w:gallery w:val="placeholder"/>
        </w:category>
        <w:types>
          <w:type w:val="bbPlcHdr"/>
        </w:types>
        <w:behaviors>
          <w:behavior w:val="content"/>
        </w:behaviors>
        <w:guid w:val="{87F53CF1-37B2-4045-B651-1CB6AF9991BD}"/>
      </w:docPartPr>
      <w:docPartBody>
        <w:p w:rsidR="00D901AF" w:rsidRDefault="000F50F1">
          <w:r w:rsidRPr="00E86400">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ptos">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F0C4C"/>
    <w:rsid w:val="00035A55"/>
    <w:rsid w:val="000F50F1"/>
    <w:rsid w:val="0015313D"/>
    <w:rsid w:val="00214FA5"/>
    <w:rsid w:val="00260922"/>
    <w:rsid w:val="00360B4E"/>
    <w:rsid w:val="004C7FB2"/>
    <w:rsid w:val="00604BED"/>
    <w:rsid w:val="006C358B"/>
    <w:rsid w:val="006C670B"/>
    <w:rsid w:val="00866591"/>
    <w:rsid w:val="008779C1"/>
    <w:rsid w:val="00927A2C"/>
    <w:rsid w:val="00967E8C"/>
    <w:rsid w:val="00A722FC"/>
    <w:rsid w:val="00B26C36"/>
    <w:rsid w:val="00B9207F"/>
    <w:rsid w:val="00CF0C4C"/>
    <w:rsid w:val="00D901AF"/>
    <w:rsid w:val="00EA596E"/>
    <w:rsid w:val="00EB1EDF"/>
    <w:rsid w:val="00F77C8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F0C4C"/>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F50F1"/>
    <w:rPr>
      <w:color w:val="808080"/>
    </w:rPr>
  </w:style>
  <w:style w:type="paragraph" w:customStyle="1" w:styleId="A4303D0652CF4DD390F90D2A8A59A06A">
    <w:name w:val="A4303D0652CF4DD390F90D2A8A59A06A"/>
    <w:rsid w:val="000F50F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Policies and Procedures" ma:contentTypeID="0x01010045300FD57528AC418A767E55C9C6E11E0600170A90460187554E88DD7682A24FB89B" ma:contentTypeVersion="20" ma:contentTypeDescription="" ma:contentTypeScope="" ma:versionID="4d74ccb16879ed3a178c956c2de659bb">
  <xsd:schema xmlns:xsd="http://www.w3.org/2001/XMLSchema" xmlns:xs="http://www.w3.org/2001/XMLSchema" xmlns:p="http://schemas.microsoft.com/office/2006/metadata/properties" xmlns:ns1="http://schemas.microsoft.com/sharepoint/v3" xmlns:ns2="http://schemas.microsoft.com/sharepoint/v3/fields" xmlns:ns3="4470d243-e6ba-477a-99e2-884db38339e2" targetNamespace="http://schemas.microsoft.com/office/2006/metadata/properties" ma:root="true" ma:fieldsID="15b52aafe2c7d40ea8edb532b8ca018a" ns1:_="" ns2:_="" ns3:_="">
    <xsd:import namespace="http://schemas.microsoft.com/sharepoint/v3"/>
    <xsd:import namespace="http://schemas.microsoft.com/sharepoint/v3/fields"/>
    <xsd:import namespace="4470d243-e6ba-477a-99e2-884db38339e2"/>
    <xsd:element name="properties">
      <xsd:complexType>
        <xsd:sequence>
          <xsd:element name="documentManagement">
            <xsd:complexType>
              <xsd:all>
                <xsd:element ref="ns2:_Status" minOccurs="0"/>
                <xsd:element ref="ns1:RoutingRuleDescription" minOccurs="0"/>
                <xsd:element ref="ns3:TaxCatchAll" minOccurs="0"/>
                <xsd:element ref="ns3:TaxCatchAllLabel" minOccurs="0"/>
                <xsd:element ref="ns3:la4a8336550e4ddd9b27e22d41a4bf3b" minOccurs="0"/>
                <xsd:element ref="ns3:PolicyID" minOccurs="0"/>
                <xsd:element ref="ns3:AdoptedDate" minOccurs="0"/>
                <xsd:element ref="ns3:PolicyTopic"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9" nillable="true" ma:displayName="Description" ma:hidden="true"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8" nillable="true" ma:displayName="Status" ma:default="Not Started" ma:format="Dropdown"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enumeration value="Adopt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4470d243-e6ba-477a-99e2-884db38339e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8c0de527-1637-48c8-8a93-774cc9dad9f3}" ma:internalName="TaxCatchAll" ma:showField="CatchAllData" ma:web="23402689-cfc5-4132-902e-41556494b526">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8c0de527-1637-48c8-8a93-774cc9dad9f3}" ma:internalName="TaxCatchAllLabel" ma:readOnly="true" ma:showField="CatchAllDataLabel" ma:web="23402689-cfc5-4132-902e-41556494b526">
      <xsd:complexType>
        <xsd:complexContent>
          <xsd:extension base="dms:MultiChoiceLookup">
            <xsd:sequence>
              <xsd:element name="Value" type="dms:Lookup" maxOccurs="unbounded" minOccurs="0" nillable="true"/>
            </xsd:sequence>
          </xsd:extension>
        </xsd:complexContent>
      </xsd:complexType>
    </xsd:element>
    <xsd:element name="la4a8336550e4ddd9b27e22d41a4bf3b" ma:index="12" nillable="true" ma:taxonomy="true" ma:internalName="la4a8336550e4ddd9b27e22d41a4bf3b" ma:taxonomyFieldName="Document_x0020_Type1" ma:displayName="Document Type" ma:default="" ma:fieldId="{5a4a8336-550e-4ddd-9b27-e22d41a4bf3b}" ma:sspId="cb688949-33d5-47f7-8468-f273e6a24d1a" ma:termSetId="c3fa84b5-fb2a-4189-88a8-a3321ae39282" ma:anchorId="00000000-0000-0000-0000-000000000000" ma:open="false" ma:isKeyword="false">
      <xsd:complexType>
        <xsd:sequence>
          <xsd:element ref="pc:Terms" minOccurs="0" maxOccurs="1"/>
        </xsd:sequence>
      </xsd:complexType>
    </xsd:element>
    <xsd:element name="PolicyID" ma:index="14" nillable="true" ma:displayName="Policy ID" ma:format="Dropdown" ma:internalName="PolicyID">
      <xsd:simpleType>
        <xsd:restriction base="dms:Text">
          <xsd:maxLength value="255"/>
        </xsd:restriction>
      </xsd:simpleType>
    </xsd:element>
    <xsd:element name="AdoptedDate" ma:index="15" nillable="true" ma:displayName="Adopted" ma:format="DateOnly" ma:internalName="AdoptedDate">
      <xsd:simpleType>
        <xsd:restriction base="dms:DateTime"/>
      </xsd:simpleType>
    </xsd:element>
    <xsd:element name="PolicyTopic" ma:index="16" nillable="true" ma:displayName="Topic" ma:format="Dropdown" ma:internalName="PolicyTopic">
      <xsd:simpleType>
        <xsd:restriction base="dms:Choice">
          <xsd:enumeration value="Architectural Review &amp; Standards"/>
          <xsd:enumeration value="Violations &amp; Fines"/>
          <xsd:enumeration value="Communication Procedures"/>
          <xsd:enumeration value="Financial &amp; Assessments"/>
          <xsd:enumeration value="Governance &amp; Board Operation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customXsn xmlns="http://schemas.microsoft.com/office/2006/metadata/customXsn">
  <xsnLocation/>
  <cached>True</cached>
  <openByDefault>True</openByDefault>
  <xsnScope/>
</customXsn>
</file>

<file path=customXml/item4.xml><?xml version="1.0" encoding="utf-8"?>
<p:properties xmlns:p="http://schemas.microsoft.com/office/2006/metadata/properties" xmlns:xsi="http://www.w3.org/2001/XMLSchema-instance" xmlns:pc="http://schemas.microsoft.com/office/infopath/2007/PartnerControls">
  <documentManagement>
    <la4a8336550e4ddd9b27e22d41a4bf3b xmlns="4470d243-e6ba-477a-99e2-884db38339e2">
      <Terms xmlns="http://schemas.microsoft.com/office/infopath/2007/PartnerControls">
        <TermInfo xmlns="http://schemas.microsoft.com/office/infopath/2007/PartnerControls">
          <TermName xmlns="http://schemas.microsoft.com/office/infopath/2007/PartnerControls">Policies and Procedures</TermName>
          <TermId xmlns="http://schemas.microsoft.com/office/infopath/2007/PartnerControls">7f302a1b-189a-4c07-94b8-cad4b988d9a8</TermId>
        </TermInfo>
      </Terms>
    </la4a8336550e4ddd9b27e22d41a4bf3b>
    <TaxCatchAll xmlns="4470d243-e6ba-477a-99e2-884db38339e2">
      <Value>124</Value>
    </TaxCatchAll>
    <AdoptedDate xmlns="4470d243-e6ba-477a-99e2-884db38339e2">2024-10-01T04:00:00+00:00</AdoptedDate>
    <PolicyID xmlns="4470d243-e6ba-477a-99e2-884db38339e2">VIO-01-2024</PolicyID>
    <PolicyTopic xmlns="4470d243-e6ba-477a-99e2-884db38339e2">Violations &amp; Fines</PolicyTopic>
    <_Status xmlns="http://schemas.microsoft.com/sharepoint/v3/fields">Published</_Status>
    <RoutingRuleDescription xmlns="http://schemas.microsoft.com/sharepoint/v3" xsi:nil="true"/>
  </documentManagement>
</p:properties>
</file>

<file path=customXml/item5.xml><?xml version="1.0" encoding="utf-8"?>
<?mso-contentType ?>
<SharedContentType xmlns="Microsoft.SharePoint.Taxonomy.ContentTypeSync" SourceId="cb688949-33d5-47f7-8468-f273e6a24d1a" ContentTypeId="0x01010045300FD57528AC418A767E55C9C6E11E06" PreviousValue="false"/>
</file>

<file path=customXml/itemProps1.xml><?xml version="1.0" encoding="utf-8"?>
<ds:datastoreItem xmlns:ds="http://schemas.openxmlformats.org/officeDocument/2006/customXml" ds:itemID="{A95EFE91-8AD5-4660-9D83-4E4AC0749EFD}"/>
</file>

<file path=customXml/itemProps2.xml><?xml version="1.0" encoding="utf-8"?>
<ds:datastoreItem xmlns:ds="http://schemas.openxmlformats.org/officeDocument/2006/customXml" ds:itemID="{E8400B08-9B0E-4EB8-9766-92A33A7CDA27}">
  <ds:schemaRefs>
    <ds:schemaRef ds:uri="http://schemas.microsoft.com/sharepoint/v3/contenttype/forms"/>
  </ds:schemaRefs>
</ds:datastoreItem>
</file>

<file path=customXml/itemProps3.xml><?xml version="1.0" encoding="utf-8"?>
<ds:datastoreItem xmlns:ds="http://schemas.openxmlformats.org/officeDocument/2006/customXml" ds:itemID="{6D0647E1-3BB2-4D61-A155-006FCA4F4529}">
  <ds:schemaRefs>
    <ds:schemaRef ds:uri="http://schemas.microsoft.com/office/2006/metadata/customXsn"/>
  </ds:schemaRefs>
</ds:datastoreItem>
</file>

<file path=customXml/itemProps4.xml><?xml version="1.0" encoding="utf-8"?>
<ds:datastoreItem xmlns:ds="http://schemas.openxmlformats.org/officeDocument/2006/customXml" ds:itemID="{69EA45C4-F819-437F-B412-E017FCA257B4}">
  <ds:schemaRefs>
    <ds:schemaRef ds:uri="http://schemas.microsoft.com/office/2006/metadata/properties"/>
    <ds:schemaRef ds:uri="http://schemas.microsoft.com/office/infopath/2007/PartnerControls"/>
    <ds:schemaRef ds:uri="4470d243-e6ba-477a-99e2-884db38339e2"/>
    <ds:schemaRef ds:uri="http://schemas.microsoft.com/sharepoint/v3/fields"/>
    <ds:schemaRef ds:uri="http://schemas.microsoft.com/sharepoint/v3"/>
  </ds:schemaRefs>
</ds:datastoreItem>
</file>

<file path=customXml/itemProps5.xml><?xml version="1.0" encoding="utf-8"?>
<ds:datastoreItem xmlns:ds="http://schemas.openxmlformats.org/officeDocument/2006/customXml" ds:itemID="{BA229FBF-79D9-4BA5-B363-40F2AC51E511}">
  <ds:schemaRefs>
    <ds:schemaRef ds:uri="Microsoft.SharePoint.Taxonomy.ContentTypeSync"/>
  </ds:schemaRefs>
</ds:datastoreItem>
</file>

<file path=docMetadata/LabelInfo.xml><?xml version="1.0" encoding="utf-8"?>
<clbl:labelList xmlns:clbl="http://schemas.microsoft.com/office/2020/mipLabelMetadata">
  <clbl:label id="{103d602c-1f75-4810-8a14-99fcda60ad93}" enabled="0" method="" siteId="{103d602c-1f75-4810-8a14-99fcda60ad93}" removed="1"/>
</clbl:labelList>
</file>

<file path=docProps/app.xml><?xml version="1.0" encoding="utf-8"?>
<Properties xmlns="http://schemas.openxmlformats.org/officeDocument/2006/extended-properties" xmlns:vt="http://schemas.openxmlformats.org/officeDocument/2006/docPropsVTypes">
  <Template>Normal.dotm</Template>
  <TotalTime>2</TotalTime>
  <Pages>3</Pages>
  <Words>595</Words>
  <Characters>3392</Characters>
  <Application>Microsoft Office Word</Application>
  <DocSecurity>0</DocSecurity>
  <Lines>28</Lines>
  <Paragraphs>7</Paragraphs>
  <ScaleCrop>false</ScaleCrop>
  <Company>SHRM</Company>
  <LinksUpToDate>false</LinksUpToDate>
  <CharactersWithSpaces>3980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Violation Procedures and Fine Policy</dc:title>
  <dc:subject>Governance &amp; Board Operations</dc:subject>
  <dc:creator>Charles Smith</dc:creator>
  <cp:keywords>VIO-01-2024</cp:keywords>
  <dc:description/>
  <cp:lastModifiedBy>Charles Smith</cp:lastModifiedBy>
  <cp:revision>18</cp:revision>
  <cp:lastPrinted>2025-06-18T20:23:00Z</cp:lastPrinted>
  <dcterms:created xsi:type="dcterms:W3CDTF">2025-05-29T15:55:00Z</dcterms:created>
  <dcterms:modified xsi:type="dcterms:W3CDTF">2025-06-18T20:23:00Z</dcterms:modified>
  <cp:category/>
  <cp:contentStatus>Adopted</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0x01010045300FD57528AC418A767E55C9C6E11E0600170A90460187554E88DD7682A24FB89B</vt:lpwstr>
  </property>
  <property fmtid="{D5CDD505-2E9C-101B-9397-08002B2CF9AE}" pid="3" name="_dlc_DocIdItemGuid">
    <vt:lpwstr>4e761db4-59f8-4b1a-9457-e322e9b1104e</vt:lpwstr>
  </property>
  <property fmtid="{D5CDD505-2E9C-101B-9397-08002B2CF9AE}" pid="4" name="PolicyGType">
    <vt:lpwstr/>
  </property>
  <property fmtid="{D5CDD505-2E9C-101B-9397-08002B2CF9AE}" pid="5" name="Document_x0020_Status">
    <vt:lpwstr>1;#DRAFT|69d31e14-a6ab-48cc-8c00-74ce0ca7d925</vt:lpwstr>
  </property>
  <property fmtid="{D5CDD505-2E9C-101B-9397-08002B2CF9AE}" pid="6" name="Document Status">
    <vt:lpwstr>1;#DRAFT|69d31e14-a6ab-48cc-8c00-74ce0ca7d925</vt:lpwstr>
  </property>
  <property fmtid="{D5CDD505-2E9C-101B-9397-08002B2CF9AE}" pid="7" name="ApproversResponsePending">
    <vt:lpwstr/>
  </property>
  <property fmtid="{D5CDD505-2E9C-101B-9397-08002B2CF9AE}" pid="8" name="ApproversResponseNo">
    <vt:lpwstr/>
  </property>
  <property fmtid="{D5CDD505-2E9C-101B-9397-08002B2CF9AE}" pid="9" name="ApproversResponseYes">
    <vt:lpwstr/>
  </property>
  <property fmtid="{D5CDD505-2E9C-101B-9397-08002B2CF9AE}" pid="10" name="ReviewStatus">
    <vt:lpwstr>New</vt:lpwstr>
  </property>
  <property fmtid="{D5CDD505-2E9C-101B-9397-08002B2CF9AE}" pid="11" name="b31ea31128804cfab8ec58fe213e8265">
    <vt:lpwstr>DRAFT|69d31e14-a6ab-48cc-8c00-74ce0ca7d925</vt:lpwstr>
  </property>
  <property fmtid="{D5CDD505-2E9C-101B-9397-08002B2CF9AE}" pid="12" name="Document Type1">
    <vt:lpwstr>124;#Policies and Procedures|7f302a1b-189a-4c07-94b8-cad4b988d9a8</vt:lpwstr>
  </property>
  <property fmtid="{D5CDD505-2E9C-101B-9397-08002B2CF9AE}" pid="13" name="Document_x0020_Type1">
    <vt:lpwstr>124;#Policies and Procedures|7f302a1b-189a-4c07-94b8-cad4b988d9a8</vt:lpwstr>
  </property>
  <property fmtid="{D5CDD505-2E9C-101B-9397-08002B2CF9AE}" pid="14" name="View/Download">
    <vt:lpwstr>https://cgsmith.sharepoint.com/teams/aphoa/PoliciesProcedures/PDF/Violation-Procedures-and-Fine-Policy.pdf, View/Download</vt:lpwstr>
  </property>
  <property fmtid="{D5CDD505-2E9C-101B-9397-08002B2CF9AE}" pid="16" name="docLang">
    <vt:lpwstr>en</vt:lpwstr>
  </property>
</Properties>
</file>